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85" r:id="rId2"/>
    <p:sldId id="261" r:id="rId3"/>
    <p:sldId id="256" r:id="rId4"/>
    <p:sldId id="257" r:id="rId5"/>
    <p:sldId id="258" r:id="rId6"/>
    <p:sldId id="259" r:id="rId7"/>
    <p:sldId id="260"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17" name="Footer Placeholder 16"/>
          <p:cNvSpPr>
            <a:spLocks noGrp="1"/>
          </p:cNvSpPr>
          <p:nvPr>
            <p:ph type="ftr" sz="quarter" idx="11"/>
          </p:nvPr>
        </p:nvSpPr>
        <p:spPr/>
        <p:txBody>
          <a:bodyPr/>
          <a:lstStyle>
            <a:extLst/>
          </a:lstStyle>
          <a:p>
            <a:endParaRPr lang="ar-IQ"/>
          </a:p>
        </p:txBody>
      </p:sp>
      <p:sp>
        <p:nvSpPr>
          <p:cNvPr id="29" name="Slide Number Placeholder 28"/>
          <p:cNvSpPr>
            <a:spLocks noGrp="1"/>
          </p:cNvSpPr>
          <p:nvPr>
            <p:ph type="sldNum" sz="quarter" idx="12"/>
          </p:nvPr>
        </p:nvSpPr>
        <p:spPr/>
        <p:txBody>
          <a:bodyPr/>
          <a:lstStyle>
            <a:extLst/>
          </a:lstStyle>
          <a:p>
            <a:fld id="{8C6F996F-93B2-440A-9050-786F0547E73A}" type="slidenum">
              <a:rPr lang="ar-IQ" smtClean="0"/>
              <a:pPr/>
              <a:t>‹#›</a:t>
            </a:fld>
            <a:endParaRPr lang="ar-IQ"/>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C6F996F-93B2-440A-9050-786F0547E73A}" type="slidenum">
              <a:rPr lang="ar-IQ" smtClean="0"/>
              <a:pPr/>
              <a:t>‹#›</a:t>
            </a:fld>
            <a:endParaRPr lang="ar-IQ"/>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8C6F996F-93B2-440A-9050-786F0547E73A}" type="slidenum">
              <a:rPr lang="ar-IQ" smtClean="0"/>
              <a:pPr/>
              <a:t>‹#›</a:t>
            </a:fld>
            <a:endParaRPr lang="ar-IQ"/>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DEFD26-9F93-4BEC-8270-158B46062CE2}" type="datetimeFigureOut">
              <a:rPr lang="ar-IQ" smtClean="0"/>
              <a:pPr/>
              <a:t>6/3/1438</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C6F996F-93B2-440A-9050-786F0547E73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7DEFD26-9F93-4BEC-8270-158B46062CE2}" type="datetimeFigureOut">
              <a:rPr lang="ar-IQ" smtClean="0"/>
              <a:pPr/>
              <a:t>6/3/1438</a:t>
            </a:fld>
            <a:endParaRPr lang="ar-IQ"/>
          </a:p>
        </p:txBody>
      </p:sp>
      <p:sp>
        <p:nvSpPr>
          <p:cNvPr id="6" name="Footer Placeholder 5"/>
          <p:cNvSpPr>
            <a:spLocks noGrp="1"/>
          </p:cNvSpPr>
          <p:nvPr>
            <p:ph type="ftr" sz="quarter" idx="11"/>
          </p:nvPr>
        </p:nvSpPr>
        <p:spPr>
          <a:xfrm>
            <a:off x="914400" y="55499"/>
            <a:ext cx="5562600" cy="365125"/>
          </a:xfrm>
        </p:spPr>
        <p:txBody>
          <a:bodyPr/>
          <a:lstStyle>
            <a:extLst/>
          </a:lstStyle>
          <a:p>
            <a:endParaRPr lang="ar-IQ"/>
          </a:p>
        </p:txBody>
      </p:sp>
      <p:sp>
        <p:nvSpPr>
          <p:cNvPr id="7" name="Slide Number Placeholder 6"/>
          <p:cNvSpPr>
            <a:spLocks noGrp="1"/>
          </p:cNvSpPr>
          <p:nvPr>
            <p:ph type="sldNum" sz="quarter" idx="12"/>
          </p:nvPr>
        </p:nvSpPr>
        <p:spPr>
          <a:xfrm>
            <a:off x="8610600" y="55499"/>
            <a:ext cx="457200" cy="365125"/>
          </a:xfrm>
        </p:spPr>
        <p:txBody>
          <a:bodyPr/>
          <a:lstStyle>
            <a:extLst/>
          </a:lstStyle>
          <a:p>
            <a:fld id="{8C6F996F-93B2-440A-9050-786F0547E73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7DEFD26-9F93-4BEC-8270-158B46062CE2}" type="datetimeFigureOut">
              <a:rPr lang="ar-IQ" smtClean="0"/>
              <a:pPr/>
              <a:t>6/3/1438</a:t>
            </a:fld>
            <a:endParaRPr lang="ar-IQ"/>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C6F996F-93B2-440A-9050-786F0547E73A}"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76776"/>
          </a:xfrm>
        </p:spPr>
        <p:style>
          <a:lnRef idx="0">
            <a:schemeClr val="accent5"/>
          </a:lnRef>
          <a:fillRef idx="3">
            <a:schemeClr val="accent5"/>
          </a:fillRef>
          <a:effectRef idx="3">
            <a:schemeClr val="accent5"/>
          </a:effectRef>
          <a:fontRef idx="minor">
            <a:schemeClr val="lt1"/>
          </a:fontRef>
        </p:style>
        <p:txBody>
          <a:bodyPr/>
          <a:lstStyle/>
          <a:p>
            <a:pPr algn="ctr"/>
            <a:r>
              <a:rPr lang="ar-IQ" sz="8000" b="1" dirty="0" smtClean="0">
                <a:solidFill>
                  <a:srgbClr val="FFFF00"/>
                </a:solidFill>
              </a:rPr>
              <a:t>قسم الكيمياء</a:t>
            </a:r>
            <a:endParaRPr lang="ar-IQ" sz="8000" b="1" dirty="0">
              <a:solidFill>
                <a:srgbClr val="FFFF00"/>
              </a:solidFill>
            </a:endParaRPr>
          </a:p>
        </p:txBody>
      </p:sp>
      <p:sp>
        <p:nvSpPr>
          <p:cNvPr id="3" name="Content Placeholder 2"/>
          <p:cNvSpPr>
            <a:spLocks noGrp="1"/>
          </p:cNvSpPr>
          <p:nvPr>
            <p:ph idx="1"/>
          </p:nvPr>
        </p:nvSpPr>
        <p:spPr>
          <a:xfrm>
            <a:off x="914400" y="2204864"/>
            <a:ext cx="7772400" cy="4150696"/>
          </a:xfrm>
        </p:spPr>
        <p:txBody>
          <a:bodyPr/>
          <a:lstStyle/>
          <a:p>
            <a:endParaRPr lang="ar-IQ" dirty="0" smtClean="0"/>
          </a:p>
          <a:p>
            <a:r>
              <a:rPr lang="ar-IQ" dirty="0" smtClean="0">
                <a:solidFill>
                  <a:schemeClr val="accent6">
                    <a:lumMod val="60000"/>
                    <a:lumOff val="40000"/>
                  </a:schemeClr>
                </a:solidFill>
              </a:rPr>
              <a:t>ندوة بعنوان :</a:t>
            </a:r>
            <a:endParaRPr lang="ar-IQ" dirty="0" smtClean="0">
              <a:solidFill>
                <a:schemeClr val="accent6">
                  <a:lumMod val="60000"/>
                  <a:lumOff val="40000"/>
                </a:schemeClr>
              </a:solidFill>
            </a:endParaRPr>
          </a:p>
          <a:p>
            <a:pPr algn="ctr"/>
            <a:r>
              <a:rPr lang="ar-IQ" sz="6000" b="1" dirty="0" smtClean="0">
                <a:solidFill>
                  <a:srgbClr val="FFFF00"/>
                </a:solidFill>
              </a:rPr>
              <a:t>تعريف بعلم النانو تكنولوجي ونظرة على تطبيقاته</a:t>
            </a:r>
            <a:endParaRPr lang="ar-IQ" sz="60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404664"/>
            <a:ext cx="4258816" cy="5950896"/>
          </a:xfrm>
        </p:spPr>
        <p:txBody>
          <a:bodyPr>
            <a:normAutofit fontScale="92500"/>
          </a:bodyPr>
          <a:lstStyle/>
          <a:p>
            <a:r>
              <a:rPr lang="ar-IQ" sz="1600" dirty="0" smtClean="0">
                <a:solidFill>
                  <a:srgbClr val="FFFF00"/>
                </a:solidFill>
              </a:rPr>
              <a:t>5-الإسلاك النانوية : </a:t>
            </a:r>
            <a:r>
              <a:rPr lang="en-US" sz="1600" dirty="0" smtClean="0">
                <a:solidFill>
                  <a:srgbClr val="FFFF00"/>
                </a:solidFill>
              </a:rPr>
              <a:t>Nanowires :</a:t>
            </a:r>
            <a:endParaRPr lang="ar-IQ" sz="1600" dirty="0" smtClean="0">
              <a:solidFill>
                <a:srgbClr val="FFFF00"/>
              </a:solidFill>
            </a:endParaRPr>
          </a:p>
          <a:p>
            <a:r>
              <a:rPr lang="ar-IQ" sz="1600" dirty="0" smtClean="0">
                <a:solidFill>
                  <a:srgbClr val="FFFF00"/>
                </a:solidFill>
              </a:rPr>
              <a:t>هي أسلاك بقطر قد يقل عن نانومتر واحد وبأطوال مختلفة أي بنسبة طول إلى عرض تزيد عن 1000 مرة.</a:t>
            </a:r>
          </a:p>
          <a:p>
            <a:r>
              <a:rPr lang="ar-IQ" sz="1600" dirty="0" smtClean="0">
                <a:solidFill>
                  <a:srgbClr val="FFFF00"/>
                </a:solidFill>
              </a:rPr>
              <a:t>       لذا فهي تلحق بالمواد ذات البعد الواحد، وكما هو متوقع ن فهي تفوق على الأسلاك التقليدية ( ثلاثية الأبعاد )، وذلك بسبب أن الإلكترونات تكون محصورة كميا باتجاه جانبي واحد مما يجعلها تحتل مستويات طاقة محددة تختلف عن تلك المستويات العريضة الموجودة في المادة الحجمية.</a:t>
            </a:r>
          </a:p>
          <a:p>
            <a:endParaRPr lang="ar-IQ" sz="1600" dirty="0" smtClean="0">
              <a:solidFill>
                <a:srgbClr val="FFFF00"/>
              </a:solidFill>
            </a:endParaRPr>
          </a:p>
          <a:p>
            <a:r>
              <a:rPr lang="ar-IQ" sz="1600" dirty="0" smtClean="0">
                <a:solidFill>
                  <a:srgbClr val="FFFF00"/>
                </a:solidFill>
              </a:rPr>
              <a:t>  لذا فتطبيقاتـها الإلكترونية المتوقعة كثيرة جداً مما سيقود إلى الحساسات الحيوية الجزئية النانوية وللأسلاك النانوية عدة أشكال فقد تكون حلزونية (</a:t>
            </a:r>
            <a:r>
              <a:rPr lang="en-US" sz="1600" dirty="0" smtClean="0">
                <a:solidFill>
                  <a:srgbClr val="FFFF00"/>
                </a:solidFill>
              </a:rPr>
              <a:t>spiral) </a:t>
            </a:r>
            <a:r>
              <a:rPr lang="ar-IQ" sz="1600" dirty="0" smtClean="0">
                <a:solidFill>
                  <a:srgbClr val="FFFF00"/>
                </a:solidFill>
              </a:rPr>
              <a:t>أو تكون متماثلة خماسية الشكل وقد تكون الأسلاك النانوية عند تحضيرها في المختبر على شكل أسلاك متعلقة من طرفها العلوي أو تكون مترسبة على سطح أخر.</a:t>
            </a:r>
          </a:p>
          <a:p>
            <a:r>
              <a:rPr lang="ar-IQ" sz="1600" dirty="0" smtClean="0">
                <a:solidFill>
                  <a:srgbClr val="FFFF00"/>
                </a:solidFill>
              </a:rPr>
              <a:t>       ومن الطرق المستخدمة لإنتاج الأسلاك المتعلقة عمل كحت كميائي لسلك كبير أو قذف سلك كبير بواسطة جسيمات ذات طاقة عالية.</a:t>
            </a:r>
          </a:p>
          <a:p>
            <a:endParaRPr lang="ar-IQ" sz="1600" dirty="0">
              <a:solidFill>
                <a:srgbClr val="FFFF00"/>
              </a:solidFill>
            </a:endParaRPr>
          </a:p>
        </p:txBody>
      </p:sp>
      <p:pic>
        <p:nvPicPr>
          <p:cNvPr id="4" name="Picture 3" descr="Nanowires.jpg"/>
          <p:cNvPicPr>
            <a:picLocks noChangeAspect="1"/>
          </p:cNvPicPr>
          <p:nvPr/>
        </p:nvPicPr>
        <p:blipFill>
          <a:blip r:embed="rId2" cstate="print"/>
          <a:stretch>
            <a:fillRect/>
          </a:stretch>
        </p:blipFill>
        <p:spPr>
          <a:xfrm>
            <a:off x="611560" y="404664"/>
            <a:ext cx="3707904" cy="2780928"/>
          </a:xfrm>
          <a:prstGeom prst="rect">
            <a:avLst/>
          </a:prstGeom>
        </p:spPr>
      </p:pic>
      <p:pic>
        <p:nvPicPr>
          <p:cNvPr id="5" name="Picture 4" descr="Nanowires 2.jpg"/>
          <p:cNvPicPr>
            <a:picLocks noChangeAspect="1"/>
          </p:cNvPicPr>
          <p:nvPr/>
        </p:nvPicPr>
        <p:blipFill>
          <a:blip r:embed="rId3" cstate="print"/>
          <a:stretch>
            <a:fillRect/>
          </a:stretch>
        </p:blipFill>
        <p:spPr>
          <a:xfrm>
            <a:off x="683568" y="3501008"/>
            <a:ext cx="3672408" cy="29991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76672"/>
            <a:ext cx="7772400" cy="5878888"/>
          </a:xfrm>
        </p:spPr>
        <p:txBody>
          <a:bodyPr>
            <a:normAutofit/>
          </a:bodyPr>
          <a:lstStyle/>
          <a:p>
            <a:r>
              <a:rPr lang="ar-IQ" sz="1600" dirty="0" smtClean="0">
                <a:solidFill>
                  <a:srgbClr val="FFFF00"/>
                </a:solidFill>
              </a:rPr>
              <a:t>5-المركبات النانوية : </a:t>
            </a:r>
            <a:r>
              <a:rPr lang="en-US" sz="1600" dirty="0" smtClean="0">
                <a:solidFill>
                  <a:srgbClr val="FFFF00"/>
                </a:solidFill>
              </a:rPr>
              <a:t>Nanocomposites</a:t>
            </a:r>
            <a:endParaRPr lang="ar-IQ" sz="1600" dirty="0" smtClean="0">
              <a:solidFill>
                <a:srgbClr val="FFFF00"/>
              </a:solidFill>
            </a:endParaRPr>
          </a:p>
          <a:p>
            <a:r>
              <a:rPr lang="ar-IQ" sz="1600" dirty="0" smtClean="0">
                <a:solidFill>
                  <a:srgbClr val="FFFF00"/>
                </a:solidFill>
              </a:rPr>
              <a:t>هي عبارة عن مواد يضاف إليها جسيمات نانوية خلال تصنيع تلك المواد ونتيجة لذلك فإن المادة النانوية تبدي تحسناً كبيراً في خصائصها.</a:t>
            </a:r>
          </a:p>
          <a:p>
            <a:r>
              <a:rPr lang="ar-IQ" sz="1600" dirty="0" smtClean="0">
                <a:solidFill>
                  <a:srgbClr val="FFFF00"/>
                </a:solidFill>
              </a:rPr>
              <a:t>       فعلى سبيل المثال، يؤدي إضافة أنابيب الكربون النانوية إلى تغيير خصائص التوصيلية الكهربائية والحرارية للمادة.</a:t>
            </a:r>
          </a:p>
          <a:p>
            <a:r>
              <a:rPr lang="ar-IQ" sz="1600" dirty="0" smtClean="0">
                <a:solidFill>
                  <a:srgbClr val="FFFF00"/>
                </a:solidFill>
              </a:rPr>
              <a:t>       وقد يؤدي إضافة أنواع آخري من الجسيمات النانوية إلى تحسين الخصائص الضوئية وخصائص العزل الكهربي وكذلك الخصائص الميكانيكية مثل الصلابة والقوة.</a:t>
            </a:r>
          </a:p>
          <a:p>
            <a:endParaRPr lang="ar-IQ" sz="1600" dirty="0">
              <a:solidFill>
                <a:srgbClr val="FFFF00"/>
              </a:solidFill>
            </a:endParaRPr>
          </a:p>
        </p:txBody>
      </p:sp>
      <p:pic>
        <p:nvPicPr>
          <p:cNvPr id="4" name="Picture 3" descr="nanotech.jpg"/>
          <p:cNvPicPr>
            <a:picLocks noChangeAspect="1"/>
          </p:cNvPicPr>
          <p:nvPr/>
        </p:nvPicPr>
        <p:blipFill>
          <a:blip r:embed="rId2" cstate="print"/>
          <a:stretch>
            <a:fillRect/>
          </a:stretch>
        </p:blipFill>
        <p:spPr>
          <a:xfrm>
            <a:off x="683568" y="2924944"/>
            <a:ext cx="3347864" cy="2808312"/>
          </a:xfrm>
          <a:prstGeom prst="rect">
            <a:avLst/>
          </a:prstGeom>
        </p:spPr>
      </p:pic>
      <p:pic>
        <p:nvPicPr>
          <p:cNvPr id="5" name="Picture 4" descr="52ac94cb-c984-4e50-8613-3b89cdcfd07d.jpg"/>
          <p:cNvPicPr>
            <a:picLocks noChangeAspect="1"/>
          </p:cNvPicPr>
          <p:nvPr/>
        </p:nvPicPr>
        <p:blipFill>
          <a:blip r:embed="rId3" cstate="print"/>
          <a:stretch>
            <a:fillRect/>
          </a:stretch>
        </p:blipFill>
        <p:spPr>
          <a:xfrm>
            <a:off x="4135785" y="2924944"/>
            <a:ext cx="4684687" cy="28223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solidFill>
                  <a:schemeClr val="accent6">
                    <a:lumMod val="60000"/>
                    <a:lumOff val="40000"/>
                  </a:schemeClr>
                </a:solidFill>
              </a:rPr>
              <a:t>النانوتكنولوجي  والطب :</a:t>
            </a:r>
            <a:endParaRPr lang="ar-IQ" b="1" dirty="0">
              <a:solidFill>
                <a:schemeClr val="accent6">
                  <a:lumMod val="60000"/>
                  <a:lumOff val="40000"/>
                </a:schemeClr>
              </a:solidFill>
            </a:endParaRPr>
          </a:p>
        </p:txBody>
      </p:sp>
      <p:sp>
        <p:nvSpPr>
          <p:cNvPr id="3" name="Content Placeholder 2"/>
          <p:cNvSpPr>
            <a:spLocks noGrp="1"/>
          </p:cNvSpPr>
          <p:nvPr>
            <p:ph idx="1"/>
          </p:nvPr>
        </p:nvSpPr>
        <p:spPr/>
        <p:txBody>
          <a:bodyPr>
            <a:normAutofit fontScale="92500"/>
          </a:bodyPr>
          <a:lstStyle/>
          <a:p>
            <a:r>
              <a:rPr lang="ar-IQ" dirty="0" smtClean="0">
                <a:solidFill>
                  <a:srgbClr val="FFFF00"/>
                </a:solidFill>
              </a:rPr>
              <a:t>من التطبيقات الطبية المتعلقة بالتشخيص الدقيق والعلاج  عالي الكفاءة  وكذلك الكثير من التطبيقات في مجال الرعاية الصحية , فمواجهة أكثر الأمراض فتكا بالإنسان مثل أمراض السرطان ستكون ممكنة بإذن الله  في غضون العشر السنوات القادمة وذلك من خلال طب النانو </a:t>
            </a:r>
            <a:r>
              <a:rPr lang="en-US" dirty="0" err="1" smtClean="0">
                <a:solidFill>
                  <a:srgbClr val="FFFF00"/>
                </a:solidFill>
              </a:rPr>
              <a:t>nano</a:t>
            </a:r>
            <a:r>
              <a:rPr lang="en-US" dirty="0" smtClean="0">
                <a:solidFill>
                  <a:srgbClr val="FFFF00"/>
                </a:solidFill>
              </a:rPr>
              <a:t>- medicine  </a:t>
            </a:r>
            <a:r>
              <a:rPr lang="ar-IQ" dirty="0" smtClean="0">
                <a:solidFill>
                  <a:srgbClr val="FFFF00"/>
                </a:solidFill>
              </a:rPr>
              <a:t>والذي بدأت الكثير من أبحاثه وتطبيقاته التجريبية في الكثير من مراكز الأبحاث حول العالم. وفي ما يلي نستعرض أهم التطبيقات الطبية المستقبلية لتقنية النانو :</a:t>
            </a:r>
            <a:endParaRPr lang="ar-IQ"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a:t>
            </a:r>
            <a:endParaRPr lang="ar-IQ" dirty="0"/>
          </a:p>
        </p:txBody>
      </p:sp>
      <p:sp>
        <p:nvSpPr>
          <p:cNvPr id="3" name="Content Placeholder 2"/>
          <p:cNvSpPr>
            <a:spLocks noGrp="1"/>
          </p:cNvSpPr>
          <p:nvPr>
            <p:ph idx="1"/>
          </p:nvPr>
        </p:nvSpPr>
        <p:spPr>
          <a:xfrm>
            <a:off x="914400" y="260648"/>
            <a:ext cx="7772400" cy="6094912"/>
          </a:xfrm>
        </p:spPr>
        <p:txBody>
          <a:bodyPr>
            <a:normAutofit/>
          </a:bodyPr>
          <a:lstStyle/>
          <a:p>
            <a:r>
              <a:rPr lang="ar-IQ" sz="1600" b="1" dirty="0" smtClean="0">
                <a:solidFill>
                  <a:srgbClr val="FFFF00"/>
                </a:solidFill>
              </a:rPr>
              <a:t>1-   جهاز الناتئ النانوني ( الكانتيلفير ) :</a:t>
            </a:r>
          </a:p>
          <a:p>
            <a:r>
              <a:rPr lang="ar-IQ" sz="1600" b="1" dirty="0" smtClean="0">
                <a:solidFill>
                  <a:srgbClr val="FFFF00"/>
                </a:solidFill>
              </a:rPr>
              <a:t>   ( أجهزة النانو( كانتيلفير) تستطيع اكتشاف خلايا السرطان بدقة فائقة تصل الى حد رصد خلية واحدة)</a:t>
            </a:r>
          </a:p>
          <a:p>
            <a:r>
              <a:rPr lang="ar-IQ" sz="1600" dirty="0" smtClean="0">
                <a:solidFill>
                  <a:srgbClr val="FFFF00"/>
                </a:solidFill>
              </a:rPr>
              <a:t> </a:t>
            </a:r>
          </a:p>
          <a:p>
            <a:r>
              <a:rPr lang="ar-IQ" sz="1600" dirty="0" smtClean="0">
                <a:solidFill>
                  <a:srgbClr val="FFFF00"/>
                </a:solidFill>
              </a:rPr>
              <a:t>الكانتيلفير </a:t>
            </a:r>
            <a:r>
              <a:rPr lang="en-US" sz="1600" dirty="0" smtClean="0">
                <a:solidFill>
                  <a:srgbClr val="FFFF00"/>
                </a:solidFill>
              </a:rPr>
              <a:t>cantilever </a:t>
            </a:r>
            <a:r>
              <a:rPr lang="ar-IQ" sz="1600" dirty="0" smtClean="0">
                <a:solidFill>
                  <a:srgbClr val="FFFF00"/>
                </a:solidFill>
              </a:rPr>
              <a:t>هو جهاز دقيق جداً بمقياس النانو حيث تقارب أبعاده أبعاد كرية الدم البيضاء وهو احد أجهزة النانو المستقبلية والتي تستطيع رصد واكتشاف الخلايا المصابة بالسرطان وذلك من خلال انحناء نتوءاتها الدقيقة. وأجهزة النانو كانتيلفير يمكن تصميمها هندسيا بشكل خاص يمكنها من الارتباط بالخلايا التي تشير تغيراتها إلى الإصابة بأنواع مختلفة من أمراض السرطان , وتتميز هذه الأجهزة بقدرتها الفائقة على تشخيص خلايا السرطان في مراحلها المبكرة , وذلك بدقة تصل إلى حد اكتشاف خلية سرطانية واحدة , والجدير بالذكر أن هذه الأجهزة أجهزة النانو كانتيلفير ما زالت في مراحل تطويرها الأولى , وهي من تطبيقات تقنية النانو المتقدمة جداً والتي ما زالت في حاجة لمزيد من البحث والدراسة.</a:t>
            </a:r>
            <a:endParaRPr lang="ar-IQ" sz="1600" dirty="0">
              <a:solidFill>
                <a:srgbClr val="FFFF00"/>
              </a:solidFill>
            </a:endParaRPr>
          </a:p>
        </p:txBody>
      </p:sp>
      <p:pic>
        <p:nvPicPr>
          <p:cNvPr id="4" name="Picture 3" descr="Cancercantilevers.jpg"/>
          <p:cNvPicPr>
            <a:picLocks noChangeAspect="1"/>
          </p:cNvPicPr>
          <p:nvPr/>
        </p:nvPicPr>
        <p:blipFill>
          <a:blip r:embed="rId2" cstate="print"/>
          <a:stretch>
            <a:fillRect/>
          </a:stretch>
        </p:blipFill>
        <p:spPr>
          <a:xfrm>
            <a:off x="1619672" y="3789040"/>
            <a:ext cx="6362700" cy="2857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a:bodyPr>
          <a:lstStyle/>
          <a:p>
            <a:pPr algn="just"/>
            <a:r>
              <a:rPr lang="ar-IQ" sz="2400" dirty="0" smtClean="0">
                <a:solidFill>
                  <a:srgbClr val="FFFF00"/>
                </a:solidFill>
              </a:rPr>
              <a:t>2- توصيل الأدوية :</a:t>
            </a:r>
          </a:p>
          <a:p>
            <a:pPr algn="just"/>
            <a:r>
              <a:rPr lang="ar-IQ" sz="2400" b="1" dirty="0" smtClean="0">
                <a:solidFill>
                  <a:srgbClr val="FFFF00"/>
                </a:solidFill>
              </a:rPr>
              <a:t>أجهزة النانو الخاصة بتوصيل الدواء (ديندريمر)</a:t>
            </a:r>
            <a:r>
              <a:rPr lang="en-US" sz="2400" b="1" dirty="0" smtClean="0">
                <a:solidFill>
                  <a:srgbClr val="FFFF00"/>
                </a:solidFill>
              </a:rPr>
              <a:t> Diendremr </a:t>
            </a:r>
            <a:r>
              <a:rPr lang="ar-IQ" sz="2400" b="1" dirty="0" smtClean="0">
                <a:solidFill>
                  <a:srgbClr val="FFFF00"/>
                </a:solidFill>
              </a:rPr>
              <a:t> تتميز بقدرتها على اكتشاف الخلايا المصابة وتشخيص نوع الإصابة وكذلك تتميز بقدرتها على معالجة هذه الخلايا.</a:t>
            </a:r>
            <a:endParaRPr lang="ar-IQ" sz="2400" dirty="0" smtClean="0">
              <a:solidFill>
                <a:srgbClr val="FFFF00"/>
              </a:solidFill>
            </a:endParaRPr>
          </a:p>
          <a:p>
            <a:pPr algn="just"/>
            <a:r>
              <a:rPr lang="ar-IQ" sz="2400" b="1" dirty="0" smtClean="0">
                <a:solidFill>
                  <a:srgbClr val="FFFF00"/>
                </a:solidFill>
              </a:rPr>
              <a:t>- في مجال الأدوية والعقاقير العلاجية :   </a:t>
            </a:r>
          </a:p>
          <a:p>
            <a:pPr algn="just"/>
            <a:r>
              <a:rPr lang="ar-IQ" sz="2400" b="1" dirty="0" smtClean="0">
                <a:solidFill>
                  <a:srgbClr val="FFFF00"/>
                </a:solidFill>
              </a:rPr>
              <a:t>أُدخل حاليا مصطلح جديد إلى علم الطب هو النانو بيوتك وهو البديل الجديد للمضادات الحيوية. ففي جامعة (هانج بانج) في سيؤول أستطاع الباحثون إدخال نانو الفضة إلى المضادات الحيوية، ومن المعروف أن الفضة قادرة على قتل 650جرثومه ميكروبيه دون أن تؤذى جسم الإنسان.</a:t>
            </a:r>
          </a:p>
          <a:p>
            <a:endParaRPr lang="ar-IQ" dirty="0" smtClean="0"/>
          </a:p>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a:bodyPr>
          <a:lstStyle/>
          <a:p>
            <a:pPr algn="just"/>
            <a:r>
              <a:rPr lang="ar-IQ" sz="1700" b="1" dirty="0" smtClean="0">
                <a:solidFill>
                  <a:srgbClr val="FFFF00"/>
                </a:solidFill>
              </a:rPr>
              <a:t>4- استخدام النانو تكنولوجي كمساعد في العمليات الجراحية:</a:t>
            </a:r>
          </a:p>
          <a:p>
            <a:pPr algn="just"/>
            <a:r>
              <a:rPr lang="ar-IQ" sz="1700" b="1" dirty="0" smtClean="0">
                <a:solidFill>
                  <a:srgbClr val="FFFF00"/>
                </a:solidFill>
              </a:rPr>
              <a:t>قامت شركت (كورفس) بصناعه محولات مرئية (روبوت صغير) بحجم النانومتر يُستخدم كمساعد للأطباء في العمليات الجراحية الحرجة والخطرة, يستطيع الطبيب أن يتحكم في الروبوت بواسطة جهاز خاص مما يساعد في إنجاح العملية بكفائه عاليه وبدقه متناهية وهي أفضل من الطرق التقليدية وتقلل من المخاطر كثيراً. حيث يستخدم الجراح عصاة التحكم تمكنه من التحكم بذراع الروبوت الذي يحمل الأجهزة الدقيقة وكاميرا مصغره وذلك ليحول التحركات الكبيرة إلى تحركات صغيرة وهذا يتيح مزيدا من الدقة الجراحية.</a:t>
            </a:r>
          </a:p>
          <a:p>
            <a:endParaRPr lang="ar-IQ" dirty="0"/>
          </a:p>
        </p:txBody>
      </p:sp>
      <p:pic>
        <p:nvPicPr>
          <p:cNvPr id="4" name="Picture 3" descr="Camera Nanotechnology.jpg"/>
          <p:cNvPicPr>
            <a:picLocks noChangeAspect="1"/>
          </p:cNvPicPr>
          <p:nvPr/>
        </p:nvPicPr>
        <p:blipFill>
          <a:blip r:embed="rId2" cstate="print"/>
          <a:stretch>
            <a:fillRect/>
          </a:stretch>
        </p:blipFill>
        <p:spPr>
          <a:xfrm>
            <a:off x="1043608" y="3284984"/>
            <a:ext cx="7272808" cy="2933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fontScale="77500" lnSpcReduction="20000"/>
          </a:bodyPr>
          <a:lstStyle/>
          <a:p>
            <a:r>
              <a:rPr lang="ar-IQ" sz="3100" dirty="0" smtClean="0">
                <a:solidFill>
                  <a:srgbClr val="FFFF00"/>
                </a:solidFill>
              </a:rPr>
              <a:t> 5- استخدام التقنية في علاج مرض السكري :</a:t>
            </a:r>
          </a:p>
          <a:p>
            <a:r>
              <a:rPr lang="ar-IQ" sz="3100" dirty="0" smtClean="0">
                <a:solidFill>
                  <a:srgbClr val="FFFF00"/>
                </a:solidFill>
              </a:rPr>
              <a:t>نجحت جامعه (الينوى) في الولايات المتحدة الأمريكية في تطوير جهاز مُهَندس بالتقنية النانونية يزرع في الجسم يعمل على تنظيم السكر في الدم وهى تغني مرضى السكري عن حقن الأنسولين والجميل أنها سوف تنزل بالأسواق قريباً.</a:t>
            </a:r>
          </a:p>
          <a:p>
            <a:r>
              <a:rPr lang="ar-IQ" sz="3100" dirty="0" smtClean="0">
                <a:solidFill>
                  <a:srgbClr val="FFFF00"/>
                </a:solidFill>
              </a:rPr>
              <a:t>6-  التصوير الطبي :</a:t>
            </a:r>
          </a:p>
          <a:p>
            <a:r>
              <a:rPr lang="ar-IQ" sz="3100" dirty="0" smtClean="0">
                <a:solidFill>
                  <a:srgbClr val="FFFF00"/>
                </a:solidFill>
              </a:rPr>
              <a:t>يمكّن التصوير بالنانو الباحثين والأطباء من تعقب اي حركة تحدث في النسيج الحي داخل جسم الإنسان. وفي مستطاع الأطباء هنا التعرف بدقة على حركة الدواء داخل النسيج المريض , هذا وان دراسة بعض خلايا الجسم يكون صعباً، ومن هنا يلجأ العلماء إلى تلوينها وهناك مشكلة أخرى ألا وهي أن الخلايا التي تصدر أمواجا ضوئية مختلفة في الطول لا تعمل بشكل واحد أو بكيفية واحدة على الدوام , الأمر الذي يجعل عمليات التصوير الطبي تواجه مشاكل على صعيد التشخيص الصحيح, وقد تمكن العلماء من حل هذه المشكلة وذلك باستخدام بعض جزئيات النانو التي تبدي ردود فعل مختلفة إزاء الترددات الموجية المختلفة الناشئة بطبيعة الحال عن اختلاف طول الموجة.</a:t>
            </a:r>
          </a:p>
          <a:p>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lnSpcReduction="10000"/>
          </a:bodyPr>
          <a:lstStyle/>
          <a:p>
            <a:r>
              <a:rPr lang="ar-IQ" b="1" dirty="0" smtClean="0">
                <a:solidFill>
                  <a:srgbClr val="FFFF00"/>
                </a:solidFill>
              </a:rPr>
              <a:t>7-   مكائن تعمير الخلايا التالفة</a:t>
            </a:r>
          </a:p>
          <a:p>
            <a:r>
              <a:rPr lang="ar-IQ" b="1" dirty="0" smtClean="0">
                <a:solidFill>
                  <a:srgbClr val="FFFF00"/>
                </a:solidFill>
              </a:rPr>
              <a:t>8- تشخيص الأمراض المبكر</a:t>
            </a:r>
          </a:p>
          <a:p>
            <a:r>
              <a:rPr lang="ar-IQ" b="1" dirty="0" smtClean="0">
                <a:solidFill>
                  <a:srgbClr val="FFFF00"/>
                </a:solidFill>
              </a:rPr>
              <a:t>9-هندسة الأنسجة:</a:t>
            </a:r>
          </a:p>
          <a:p>
            <a:r>
              <a:rPr lang="ar-IQ" b="1" dirty="0" smtClean="0">
                <a:solidFill>
                  <a:srgbClr val="FFFF00"/>
                </a:solidFill>
              </a:rPr>
              <a:t>تستطيع تقنية النانو أن تساعد في عملية إعادة تصنيع أو إصلاح الأنسجة التالفة ؛ فهندسة الأنسجة تستغل عملية تكاثر الخلايا المثارة صناعياً بواسطة جزيئات النانو و عوامل النمو. و قد تصبح تلك التقنية في يوم ما بديلاً عن نقل الأعضاء أو الأعضاء الاصطناعية. من جهة أخرى تظل هندسة الأنسجة أسيرة الجدال  الأخلاقي المتعلق باستخدام الخلايا الجذعية.</a:t>
            </a:r>
          </a:p>
          <a:p>
            <a:endParaRPr lang="ar-IQ" b="1" dirty="0" smtClean="0">
              <a:solidFill>
                <a:srgbClr val="FFFF00"/>
              </a:solidFill>
            </a:endParaRPr>
          </a:p>
          <a:p>
            <a:endParaRPr lang="ar-IQ" b="1" dirty="0" smtClean="0">
              <a:solidFill>
                <a:srgbClr val="FFFF00"/>
              </a:solidFill>
            </a:endParaRPr>
          </a:p>
          <a:p>
            <a:endParaRPr lang="ar-IQ" b="1" dirty="0" smtClean="0">
              <a:solidFill>
                <a:srgbClr val="FFFF00"/>
              </a:solidFill>
            </a:endParaRPr>
          </a:p>
          <a:p>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solidFill>
                  <a:schemeClr val="accent6">
                    <a:lumMod val="60000"/>
                    <a:lumOff val="40000"/>
                  </a:schemeClr>
                </a:solidFill>
              </a:rPr>
              <a:t>النانوتكنولوجي والصناعة:</a:t>
            </a:r>
            <a:endParaRPr lang="ar-IQ" b="1" dirty="0">
              <a:solidFill>
                <a:schemeClr val="accent6">
                  <a:lumMod val="60000"/>
                  <a:lumOff val="40000"/>
                </a:schemeClr>
              </a:solidFill>
            </a:endParaRPr>
          </a:p>
        </p:txBody>
      </p:sp>
      <p:sp>
        <p:nvSpPr>
          <p:cNvPr id="3" name="Content Placeholder 2"/>
          <p:cNvSpPr>
            <a:spLocks noGrp="1"/>
          </p:cNvSpPr>
          <p:nvPr>
            <p:ph idx="1"/>
          </p:nvPr>
        </p:nvSpPr>
        <p:spPr/>
        <p:txBody>
          <a:bodyPr>
            <a:normAutofit/>
          </a:bodyPr>
          <a:lstStyle/>
          <a:p>
            <a:r>
              <a:rPr lang="ar-IQ" sz="1600" b="1" dirty="0" smtClean="0">
                <a:solidFill>
                  <a:srgbClr val="FFFF00"/>
                </a:solidFill>
              </a:rPr>
              <a:t>في مجال صناعة الورق :</a:t>
            </a:r>
          </a:p>
          <a:p>
            <a:r>
              <a:rPr lang="ar-IQ" sz="1600" b="1" dirty="0" smtClean="0">
                <a:solidFill>
                  <a:srgbClr val="FFFF00"/>
                </a:solidFill>
              </a:rPr>
              <a:t>تم استخدام تقنيات النانو تكنولوجي لتطوير صناعة الورق في مصر‏ في إنجاز علمي مهم،‏ وقد تمكن فريق بحثي بالمركز القومي للبحوث من تحضير أنواع متطورة من الورق من ألياف نانو مترية تم استخدامها من المخلفات الزراعية مثل قش الأرز ومصاصة القصب‏.</a:t>
            </a:r>
          </a:p>
          <a:p>
            <a:r>
              <a:rPr lang="ar-IQ" sz="1600" b="1" dirty="0" smtClean="0">
                <a:solidFill>
                  <a:srgbClr val="FFFF00"/>
                </a:solidFill>
              </a:rPr>
              <a:t>ويتميز هذا النوع من الورق المحضر بتكنولوجيا النانو بمواصفات عالية الجودة والمتانة تتفوق علي الورق المحضر بالطرق التقليدية‏.</a:t>
            </a:r>
            <a:br>
              <a:rPr lang="ar-IQ" sz="1600" b="1" dirty="0" smtClean="0">
                <a:solidFill>
                  <a:srgbClr val="FFFF00"/>
                </a:solidFill>
              </a:rPr>
            </a:br>
            <a:r>
              <a:rPr lang="ar-IQ" sz="1600" b="1" dirty="0" smtClean="0">
                <a:solidFill>
                  <a:srgbClr val="FFFF00"/>
                </a:solidFill>
              </a:rPr>
              <a:t>وتجدر الأشارة إلى أنه باستخدام النانو تكنولوجي سوف يحدث طفرة في صناعة الورق في مصر‏,‏ حيث يمكن الاستغناء نسبياً عن استيراد لب الورق ذي الألياف الطويلة كما يمكن تصنيع ورق بمواصفات أعلي في الجودة بطرق ميكانيكية حديثة ومتطورة‏.‏</a:t>
            </a:r>
            <a:br>
              <a:rPr lang="ar-IQ" sz="1600" b="1" dirty="0" smtClean="0">
                <a:solidFill>
                  <a:srgbClr val="FFFF00"/>
                </a:solidFill>
              </a:rPr>
            </a:br>
            <a:r>
              <a:rPr lang="ar-IQ" sz="1600" b="1" dirty="0" smtClean="0">
                <a:solidFill>
                  <a:srgbClr val="FFFF00"/>
                </a:solidFill>
              </a:rPr>
              <a:t>وقد تم التوصل من خلال النتائج الأولية للأبحاث الى أنواع متطورة من الورق من الألياف النانومترية لقش الأرز ومصاصة القصب لها قوة شد تعادل من أربعة الى خمسة أضعاف قوة الشد للورق المحضر صناعيا بالطرق التقليدية‏.</a:t>
            </a:r>
            <a:endParaRPr lang="ar-IQ" sz="16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944" y="332656"/>
            <a:ext cx="4834880" cy="6094912"/>
          </a:xfrm>
        </p:spPr>
        <p:txBody>
          <a:bodyPr>
            <a:normAutofit fontScale="85000" lnSpcReduction="20000"/>
          </a:bodyPr>
          <a:lstStyle/>
          <a:p>
            <a:r>
              <a:rPr lang="ar-IQ" sz="1600" dirty="0" smtClean="0">
                <a:solidFill>
                  <a:srgbClr val="FFFF00"/>
                </a:solidFill>
              </a:rPr>
              <a:t>بطاريات جديدة من فيروسات معدلة وراثياً ـــ وبتقنية النانو :</a:t>
            </a:r>
          </a:p>
          <a:p>
            <a:r>
              <a:rPr lang="ar-IQ" sz="1600" dirty="0" smtClean="0">
                <a:solidFill>
                  <a:srgbClr val="FFFF00"/>
                </a:solidFill>
              </a:rPr>
              <a:t/>
            </a:r>
            <a:br>
              <a:rPr lang="ar-IQ" sz="1600" dirty="0" smtClean="0">
                <a:solidFill>
                  <a:srgbClr val="FFFF00"/>
                </a:solidFill>
              </a:rPr>
            </a:br>
            <a:r>
              <a:rPr lang="ar-IQ" sz="1600" dirty="0" smtClean="0">
                <a:solidFill>
                  <a:srgbClr val="FFFF00"/>
                </a:solidFill>
              </a:rPr>
              <a:t>أعلن باحثون بمعهد تكنولوجيا </a:t>
            </a:r>
            <a:r>
              <a:rPr lang="ar-IQ" sz="1600" dirty="0" smtClean="0">
                <a:solidFill>
                  <a:schemeClr val="accent6">
                    <a:lumMod val="60000"/>
                    <a:lumOff val="40000"/>
                  </a:schemeClr>
                </a:solidFill>
              </a:rPr>
              <a:t>ماساتشوستس</a:t>
            </a:r>
            <a:r>
              <a:rPr lang="ar-IQ" sz="1600" dirty="0" smtClean="0">
                <a:solidFill>
                  <a:srgbClr val="FFFF00"/>
                </a:solidFill>
              </a:rPr>
              <a:t> أنهم توصلوا إلى صنع بطاريات صديقة للبيئة يمكنها تزويد السيارات الهجين والهواتف النقالة بالطاقة اللازمة، وذلك باستخدام تقنية النانو المتناهية الصغر والفيروسات المعدلة وراثيا .</a:t>
            </a:r>
          </a:p>
          <a:p>
            <a:endParaRPr lang="ar-IQ" sz="1600" dirty="0" smtClean="0">
              <a:solidFill>
                <a:srgbClr val="FFFF00"/>
              </a:solidFill>
            </a:endParaRPr>
          </a:p>
          <a:p>
            <a:r>
              <a:rPr lang="ar-IQ" sz="1600" dirty="0" smtClean="0">
                <a:solidFill>
                  <a:srgbClr val="FFFF00"/>
                </a:solidFill>
              </a:rPr>
              <a:t>صناعة الطائرات و السيارات:</a:t>
            </a:r>
          </a:p>
          <a:p>
            <a:pPr>
              <a:buNone/>
            </a:pPr>
            <a:endParaRPr lang="ar-IQ" sz="1600" dirty="0" smtClean="0">
              <a:solidFill>
                <a:srgbClr val="FFFF00"/>
              </a:solidFill>
            </a:endParaRPr>
          </a:p>
          <a:p>
            <a:r>
              <a:rPr lang="ar-IQ" sz="1600" dirty="0" smtClean="0">
                <a:solidFill>
                  <a:srgbClr val="FFFF00"/>
                </a:solidFill>
              </a:rPr>
              <a:t>تقدّم تقنية النانو الكثير لتحسين الصناعة في هذا المجال، فمثلا تتدخل هذه التقنية في صناعة الأبواب و المقاعد و الدعامات، و من أهم مميزات هذه القطع المحسّنة أنها صلبة و ذات مرونة عالية في نفس الوقت كما أنها تتميز بخفة وزنها.</a:t>
            </a:r>
          </a:p>
          <a:p>
            <a:endParaRPr lang="ar-IQ" sz="1600" dirty="0" smtClean="0">
              <a:solidFill>
                <a:srgbClr val="FFFF00"/>
              </a:solidFill>
            </a:endParaRPr>
          </a:p>
          <a:p>
            <a:r>
              <a:rPr lang="ar-IQ" sz="1600" dirty="0" smtClean="0">
                <a:solidFill>
                  <a:srgbClr val="FFFF00"/>
                </a:solidFill>
              </a:rPr>
              <a:t>صناعة النظارات الشمسية:</a:t>
            </a:r>
          </a:p>
          <a:p>
            <a:r>
              <a:rPr lang="ar-IQ" sz="1600" dirty="0" smtClean="0">
                <a:solidFill>
                  <a:srgbClr val="FFFF00"/>
                </a:solidFill>
              </a:rPr>
              <a:t>قامت شركة النظارات الشمسية  </a:t>
            </a:r>
            <a:r>
              <a:rPr lang="en-US" sz="1600" dirty="0" smtClean="0">
                <a:solidFill>
                  <a:srgbClr val="FFFF00"/>
                </a:solidFill>
              </a:rPr>
              <a:t>sunglasses </a:t>
            </a:r>
            <a:r>
              <a:rPr lang="ar-IQ" sz="1600" dirty="0" smtClean="0">
                <a:solidFill>
                  <a:srgbClr val="FFFF00"/>
                </a:solidFill>
              </a:rPr>
              <a:t>بتصنيع طلاء بلاستيكي مقاوم للخدش و الانعكاس و أنتجت نظارات النانو ذات الكفاءة العالية و الخصائص المميزة، و يعتبر سعر هذه النظارات معقولا نظرا لصغر الكمية المطلوبة من جسيمات النانو في تصنيعها. </a:t>
            </a:r>
          </a:p>
          <a:p>
            <a:r>
              <a:rPr lang="ar-IQ" sz="1600" dirty="0" smtClean="0"/>
              <a:t> </a:t>
            </a:r>
          </a:p>
          <a:p>
            <a:r>
              <a:rPr lang="ar-IQ" sz="1600" dirty="0" smtClean="0">
                <a:solidFill>
                  <a:srgbClr val="FFFF00"/>
                </a:solidFill>
              </a:rPr>
              <a:t>المنتجات الرياضية:</a:t>
            </a:r>
          </a:p>
          <a:p>
            <a:r>
              <a:rPr lang="ar-IQ" sz="1600" dirty="0" smtClean="0">
                <a:solidFill>
                  <a:srgbClr val="FFFF00"/>
                </a:solidFill>
              </a:rPr>
              <a:t>تستخدم تقنية النانو في هذا المجال بشكل عام لهدفين، أولا لتقوية الأدوات الرياضية، و ثانيا لإكسابها المرونة و الخفة. حيث أن بعض جسيمات النانو أقوى بمائة مرة من المعدن الصلب و أخف منه بست مرات. و من المنتجات التي تم تحسينها: مضارب الهوكي، مضارب البيسبول، مضارب و كرات التنس، كرات القولف.</a:t>
            </a:r>
          </a:p>
          <a:p>
            <a:endParaRPr lang="ar-IQ" sz="1600" dirty="0">
              <a:solidFill>
                <a:srgbClr val="FFFF00"/>
              </a:solidFill>
            </a:endParaRPr>
          </a:p>
        </p:txBody>
      </p:sp>
      <p:pic>
        <p:nvPicPr>
          <p:cNvPr id="4" name="Picture 3" descr="sunglasses.jpg"/>
          <p:cNvPicPr>
            <a:picLocks noChangeAspect="1"/>
          </p:cNvPicPr>
          <p:nvPr/>
        </p:nvPicPr>
        <p:blipFill>
          <a:blip r:embed="rId2" cstate="print"/>
          <a:stretch>
            <a:fillRect/>
          </a:stretch>
        </p:blipFill>
        <p:spPr>
          <a:xfrm>
            <a:off x="539552" y="332656"/>
            <a:ext cx="3240360" cy="2845866"/>
          </a:xfrm>
          <a:prstGeom prst="rect">
            <a:avLst/>
          </a:prstGeom>
        </p:spPr>
      </p:pic>
      <p:pic>
        <p:nvPicPr>
          <p:cNvPr id="5" name="Picture 4" descr="Sports products nanotechnology.jpg"/>
          <p:cNvPicPr>
            <a:picLocks noChangeAspect="1"/>
          </p:cNvPicPr>
          <p:nvPr/>
        </p:nvPicPr>
        <p:blipFill>
          <a:blip r:embed="rId3" cstate="print"/>
          <a:stretch>
            <a:fillRect/>
          </a:stretch>
        </p:blipFill>
        <p:spPr>
          <a:xfrm>
            <a:off x="539552" y="3429000"/>
            <a:ext cx="3240360" cy="29969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Nanotubes.jpg"/>
          <p:cNvPicPr>
            <a:picLocks noGrp="1" noChangeAspect="1"/>
          </p:cNvPicPr>
          <p:nvPr>
            <p:ph idx="1"/>
          </p:nvPr>
        </p:nvPicPr>
        <p:blipFill>
          <a:blip r:embed="rId2" cstate="print"/>
          <a:stretch>
            <a:fillRect/>
          </a:stretch>
        </p:blipFill>
        <p:spPr>
          <a:xfrm>
            <a:off x="6444208" y="4653136"/>
            <a:ext cx="2062681" cy="1944216"/>
          </a:xfrm>
        </p:spPr>
      </p:pic>
      <p:pic>
        <p:nvPicPr>
          <p:cNvPr id="10" name="Picture 9" descr="plangearbig1.gif"/>
          <p:cNvPicPr>
            <a:picLocks noChangeAspect="1"/>
          </p:cNvPicPr>
          <p:nvPr/>
        </p:nvPicPr>
        <p:blipFill>
          <a:blip r:embed="rId3" cstate="print"/>
          <a:stretch>
            <a:fillRect/>
          </a:stretch>
        </p:blipFill>
        <p:spPr>
          <a:xfrm>
            <a:off x="539552" y="2276872"/>
            <a:ext cx="3324870" cy="2448272"/>
          </a:xfrm>
          <a:prstGeom prst="rect">
            <a:avLst/>
          </a:prstGeom>
        </p:spPr>
      </p:pic>
      <p:pic>
        <p:nvPicPr>
          <p:cNvPr id="11" name="Picture 10" descr="Nanotubes2.png"/>
          <p:cNvPicPr>
            <a:picLocks noChangeAspect="1"/>
          </p:cNvPicPr>
          <p:nvPr/>
        </p:nvPicPr>
        <p:blipFill>
          <a:blip r:embed="rId4" cstate="print"/>
          <a:stretch>
            <a:fillRect/>
          </a:stretch>
        </p:blipFill>
        <p:spPr>
          <a:xfrm>
            <a:off x="6300192" y="2348880"/>
            <a:ext cx="2232248" cy="2070230"/>
          </a:xfrm>
          <a:prstGeom prst="rect">
            <a:avLst/>
          </a:prstGeom>
        </p:spPr>
      </p:pic>
      <p:pic>
        <p:nvPicPr>
          <p:cNvPr id="12" name="Picture 11" descr="Fullerene.png"/>
          <p:cNvPicPr>
            <a:picLocks noChangeAspect="1"/>
          </p:cNvPicPr>
          <p:nvPr/>
        </p:nvPicPr>
        <p:blipFill>
          <a:blip r:embed="rId5" cstate="print"/>
          <a:stretch>
            <a:fillRect/>
          </a:stretch>
        </p:blipFill>
        <p:spPr>
          <a:xfrm>
            <a:off x="3707904" y="3140968"/>
            <a:ext cx="2563012" cy="2522785"/>
          </a:xfrm>
          <a:prstGeom prst="rect">
            <a:avLst/>
          </a:prstGeom>
        </p:spPr>
      </p:pic>
      <p:pic>
        <p:nvPicPr>
          <p:cNvPr id="13" name="Picture 12" descr="nano-world-2-inscription-nanotechnology-24800445.thumb.jpg.eed6153bbe03ac2d87f3ae7d339c4a3e.jpg"/>
          <p:cNvPicPr>
            <a:picLocks noChangeAspect="1"/>
          </p:cNvPicPr>
          <p:nvPr/>
        </p:nvPicPr>
        <p:blipFill>
          <a:blip r:embed="rId6" cstate="print"/>
          <a:stretch>
            <a:fillRect/>
          </a:stretch>
        </p:blipFill>
        <p:spPr>
          <a:xfrm>
            <a:off x="1979712" y="188640"/>
            <a:ext cx="5328592" cy="1941768"/>
          </a:xfrm>
          <a:prstGeom prst="rect">
            <a:avLst/>
          </a:prstGeom>
        </p:spPr>
      </p:pic>
      <p:pic>
        <p:nvPicPr>
          <p:cNvPr id="14" name="Picture 13" descr="A robot the size of nanotechnology (nano-robot).jpg"/>
          <p:cNvPicPr>
            <a:picLocks noChangeAspect="1"/>
          </p:cNvPicPr>
          <p:nvPr/>
        </p:nvPicPr>
        <p:blipFill>
          <a:blip r:embed="rId7" cstate="print"/>
          <a:stretch>
            <a:fillRect/>
          </a:stretch>
        </p:blipFill>
        <p:spPr>
          <a:xfrm>
            <a:off x="1043608" y="4653136"/>
            <a:ext cx="2597274" cy="20050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32656"/>
            <a:ext cx="7772400" cy="6022904"/>
          </a:xfrm>
        </p:spPr>
        <p:txBody>
          <a:bodyPr>
            <a:normAutofit/>
          </a:bodyPr>
          <a:lstStyle/>
          <a:p>
            <a:pPr algn="just"/>
            <a:r>
              <a:rPr lang="ar-IQ" sz="1800" b="1" dirty="0" smtClean="0">
                <a:solidFill>
                  <a:srgbClr val="FFFF00"/>
                </a:solidFill>
              </a:rPr>
              <a:t>صناعة الدهانات و الأصباغ:</a:t>
            </a:r>
          </a:p>
          <a:p>
            <a:pPr algn="just"/>
            <a:r>
              <a:rPr lang="ar-IQ" sz="1800" b="1" dirty="0" smtClean="0">
                <a:solidFill>
                  <a:srgbClr val="FFFF00"/>
                </a:solidFill>
              </a:rPr>
              <a:t>تتميز هذه الدهانات بأن لها القدرة على مقاومة الخدش و التآكل و التفتت مما سيجعلها مناسبة تماما لدهن السفن والمراكب.</a:t>
            </a:r>
          </a:p>
          <a:p>
            <a:pPr algn="just"/>
            <a:endParaRPr lang="ar-IQ" sz="1800" b="1" dirty="0" smtClean="0">
              <a:solidFill>
                <a:srgbClr val="FFFF00"/>
              </a:solidFill>
            </a:endParaRPr>
          </a:p>
          <a:p>
            <a:pPr algn="just"/>
            <a:r>
              <a:rPr lang="ar-IQ" sz="1800" b="1" dirty="0" smtClean="0">
                <a:solidFill>
                  <a:srgbClr val="FFFF00"/>
                </a:solidFill>
              </a:rPr>
              <a:t> صناعة الشاشات:</a:t>
            </a:r>
          </a:p>
          <a:p>
            <a:pPr algn="just"/>
            <a:r>
              <a:rPr lang="ar-IQ" sz="1800" b="1" dirty="0" smtClean="0">
                <a:solidFill>
                  <a:srgbClr val="FFFF00"/>
                </a:solidFill>
              </a:rPr>
              <a:t>تتميز الشاشات التي تم تحسينها بتقنية النانو بأنها توفر كثيرا من الطاقة التي تستهلك في تشغيلها، كما أنها ستتميز بوضوح و دقة عالية. أما بالنسبة لحجمها فهي تتميز بصغر سماكتها و خفة وزنها.   </a:t>
            </a:r>
          </a:p>
          <a:p>
            <a:pPr algn="just"/>
            <a:endParaRPr lang="ar-IQ" sz="1800" dirty="0" smtClean="0"/>
          </a:p>
          <a:p>
            <a:pPr algn="just"/>
            <a:r>
              <a:rPr lang="ar-IQ" sz="1800" b="1" dirty="0" smtClean="0">
                <a:solidFill>
                  <a:srgbClr val="FFFF00"/>
                </a:solidFill>
              </a:rPr>
              <a:t>تنقية المياه:</a:t>
            </a:r>
          </a:p>
          <a:p>
            <a:pPr algn="just"/>
            <a:r>
              <a:rPr lang="ar-IQ" sz="1800" b="1" dirty="0" smtClean="0">
                <a:solidFill>
                  <a:srgbClr val="FFFF00"/>
                </a:solidFill>
              </a:rPr>
              <a:t>و يعتبر من أهم التطبيقات التي تستخدم النانو حيث أن الكثير من الدول النامية تعاني من نقص في المياه و إذا ما استخدمت النانو في تنقيتها و معالجتها و تحليتها فإن ذلك سيؤدي إلى توفر المياه بشكل أكبر. كما أن درجة نقاء المياه ستكون أعلى من السابق حيث ستعمل جسيمات النانو المستخدمة على حجز و منع مرور العوالق و الكائنات الحية الدقيقة في المياه.</a:t>
            </a:r>
          </a:p>
          <a:p>
            <a:endParaRPr lang="ar-IQ" sz="1600" b="1" dirty="0" smtClean="0">
              <a:solidFill>
                <a:srgbClr val="FFFF00"/>
              </a:solidFill>
            </a:endParaRPr>
          </a:p>
          <a:p>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lstStyle/>
          <a:p>
            <a:r>
              <a:rPr lang="ar-IQ" sz="1800" dirty="0" smtClean="0">
                <a:solidFill>
                  <a:srgbClr val="FFFF00"/>
                </a:solidFill>
              </a:rPr>
              <a:t>صناعة الملابس :</a:t>
            </a:r>
          </a:p>
          <a:p>
            <a:r>
              <a:rPr lang="ar-IQ" sz="1800" dirty="0" smtClean="0">
                <a:solidFill>
                  <a:srgbClr val="FFFF00"/>
                </a:solidFill>
              </a:rPr>
              <a:t>كشف علماء في معهد فراونهوفر الألماني المعروف عن إنتاج أنسجة رقيقة يمكن للإنسان أن يغير لونها حسب الطلب.</a:t>
            </a:r>
          </a:p>
          <a:p>
            <a:r>
              <a:rPr lang="ar-IQ" sz="1800" dirty="0" smtClean="0">
                <a:solidFill>
                  <a:srgbClr val="FFFF00"/>
                </a:solidFill>
              </a:rPr>
              <a:t>وتتكون الأقمشة الرقيقة، التي تصلح أيضا لكسو الأقمشة والسطوح من الخارج، من كريات نانوية بالغة الصغر تغير لونها حسب طول الموجات الضوئية التي تنعكس عليها.</a:t>
            </a:r>
          </a:p>
          <a:p>
            <a:endParaRPr lang="ar-IQ" sz="1800" dirty="0" smtClean="0">
              <a:solidFill>
                <a:srgbClr val="FFFF00"/>
              </a:solidFill>
            </a:endParaRPr>
          </a:p>
          <a:p>
            <a:endParaRPr lang="ar-IQ" sz="1800" dirty="0" smtClean="0">
              <a:solidFill>
                <a:srgbClr val="FFFF00"/>
              </a:solidFill>
            </a:endParaRPr>
          </a:p>
          <a:p>
            <a:endParaRPr lang="ar-IQ" sz="1800" dirty="0" smtClean="0">
              <a:solidFill>
                <a:srgbClr val="FFFF00"/>
              </a:solidFill>
            </a:endParaRPr>
          </a:p>
        </p:txBody>
      </p:sp>
      <p:pic>
        <p:nvPicPr>
          <p:cNvPr id="4" name="Picture 3" descr="Clothing cloth nanotechnology.jpg"/>
          <p:cNvPicPr>
            <a:picLocks noChangeAspect="1"/>
          </p:cNvPicPr>
          <p:nvPr/>
        </p:nvPicPr>
        <p:blipFill>
          <a:blip r:embed="rId2" cstate="print"/>
          <a:stretch>
            <a:fillRect/>
          </a:stretch>
        </p:blipFill>
        <p:spPr>
          <a:xfrm>
            <a:off x="899592" y="2564904"/>
            <a:ext cx="4176464" cy="3328000"/>
          </a:xfrm>
          <a:prstGeom prst="rect">
            <a:avLst/>
          </a:prstGeom>
        </p:spPr>
      </p:pic>
      <p:pic>
        <p:nvPicPr>
          <p:cNvPr id="5" name="Picture 4" descr="Clothing cloth nanotechnology2.jpg"/>
          <p:cNvPicPr>
            <a:picLocks noChangeAspect="1"/>
          </p:cNvPicPr>
          <p:nvPr/>
        </p:nvPicPr>
        <p:blipFill>
          <a:blip r:embed="rId3" cstate="print"/>
          <a:stretch>
            <a:fillRect/>
          </a:stretch>
        </p:blipFill>
        <p:spPr>
          <a:xfrm>
            <a:off x="5292080" y="2564904"/>
            <a:ext cx="3528392" cy="33123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76672"/>
            <a:ext cx="7772400" cy="5878888"/>
          </a:xfrm>
        </p:spPr>
        <p:txBody>
          <a:bodyPr>
            <a:normAutofit/>
          </a:bodyPr>
          <a:lstStyle/>
          <a:p>
            <a:r>
              <a:rPr lang="ar-IQ" sz="1800" dirty="0" smtClean="0">
                <a:solidFill>
                  <a:srgbClr val="FFFF00"/>
                </a:solidFill>
              </a:rPr>
              <a:t> صناعة البلاستيك:</a:t>
            </a:r>
            <a:br>
              <a:rPr lang="ar-IQ" sz="1800" dirty="0" smtClean="0">
                <a:solidFill>
                  <a:srgbClr val="FFFF00"/>
                </a:solidFill>
              </a:rPr>
            </a:br>
            <a:r>
              <a:rPr lang="ar-IQ" sz="1800" dirty="0" smtClean="0">
                <a:solidFill>
                  <a:srgbClr val="FFFF00"/>
                </a:solidFill>
              </a:rPr>
              <a:t>وتقوم حالياً شركة (هايبرد بلاستيكس)، أو البلاستيك المهجن، بإضافة مواد مصنعة عن طريق التقنية النانوية لمواد تمتد من مزيتات المحركات النفاثة وحتى ألواح الدوائر الكهربائية في القوارب وأحواض السباحة. وتعتبر هذه الجسيمات الدقيقة التي تبيعها الشركة صغيرة جداً لدرجة أن قطر أكبر جسيم يقدر بحوالي 3 نانومتر،(أي واحد من مليار من المتر).</a:t>
            </a:r>
            <a:br>
              <a:rPr lang="ar-IQ" sz="1800" dirty="0" smtClean="0">
                <a:solidFill>
                  <a:srgbClr val="FFFF00"/>
                </a:solidFill>
              </a:rPr>
            </a:br>
            <a:r>
              <a:rPr lang="ar-IQ" sz="1800" dirty="0" smtClean="0">
                <a:solidFill>
                  <a:srgbClr val="FFFF00"/>
                </a:solidFill>
              </a:rPr>
              <a:t> وتُكسب هذه الجسيمات البلاستيك خواص فريدة كالقدرة على مقاومة الحرارة واللهب والبرد، فضلا عن زيادة صلابته. </a:t>
            </a:r>
          </a:p>
          <a:p>
            <a:endParaRPr lang="ar-IQ" sz="1800" dirty="0">
              <a:solidFill>
                <a:srgbClr val="FFFF00"/>
              </a:solidFill>
            </a:endParaRPr>
          </a:p>
        </p:txBody>
      </p:sp>
      <p:pic>
        <p:nvPicPr>
          <p:cNvPr id="4" name="Picture 3" descr="(Hybrid Plastics).CO.jpg"/>
          <p:cNvPicPr>
            <a:picLocks noChangeAspect="1"/>
          </p:cNvPicPr>
          <p:nvPr/>
        </p:nvPicPr>
        <p:blipFill>
          <a:blip r:embed="rId2" cstate="print"/>
          <a:stretch>
            <a:fillRect/>
          </a:stretch>
        </p:blipFill>
        <p:spPr>
          <a:xfrm>
            <a:off x="1043608" y="2924944"/>
            <a:ext cx="7097931" cy="36364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5950896"/>
          </a:xfrm>
        </p:spPr>
        <p:txBody>
          <a:bodyPr>
            <a:normAutofit/>
          </a:bodyPr>
          <a:lstStyle/>
          <a:p>
            <a:pPr algn="just"/>
            <a:r>
              <a:rPr lang="ar-IQ" sz="2100" dirty="0" smtClean="0">
                <a:solidFill>
                  <a:srgbClr val="FFFF00"/>
                </a:solidFill>
              </a:rPr>
              <a:t>صناعة المجاهر:</a:t>
            </a:r>
          </a:p>
          <a:p>
            <a:pPr algn="just"/>
            <a:r>
              <a:rPr lang="ar-IQ" sz="2100" dirty="0" smtClean="0">
                <a:solidFill>
                  <a:srgbClr val="FFFF00"/>
                </a:solidFill>
              </a:rPr>
              <a:t>يستخدم في الوقت الحاضر عددٌ من المجاهر الإلكترونية في تطبيقات عديدة في مجال تقنية النانو وبواسطة هذه المجاهر يمكن رؤية المواد النانوية وفحصها وتصويرها عند مقاسات متناهية الصغر تصل إلى حدود النانو مثلا. ومن هذه المجاهر (مجهر القوة الذرية وله قدرة تحليل تصل إلى أجزاء من النانومتر ) و(المجهر الالكتروني الماسح يستطيع المجهر الماسح إنتاج صور ذات تحليل عالي جدا لسطح العينة، وإظهار تفاصيل دقيقة للسطح تصل إلى حجم 1- 5 نانومتر) و (المجهر الالكتروني النفاذ،ويستخدم فيه شعاع من الالكترونات ينفذ من خلال عينة رقيقة جدا ويتفاعل معها عند مروره. تتكون الصورة بواسطة الالكترونات النافذة خلال العينة والتي يتم تكبيرها وتركيزها بواسطة عدسة شيئية وعرضها على شاشة تصوير).</a:t>
            </a:r>
          </a:p>
          <a:p>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solidFill>
                  <a:schemeClr val="accent6">
                    <a:lumMod val="60000"/>
                    <a:lumOff val="40000"/>
                  </a:schemeClr>
                </a:solidFill>
              </a:rPr>
              <a:t>الوجه الآخر لتكنولوجيا النانو :</a:t>
            </a:r>
            <a:endParaRPr lang="ar-IQ" b="1" dirty="0">
              <a:solidFill>
                <a:schemeClr val="accent6">
                  <a:lumMod val="60000"/>
                  <a:lumOff val="40000"/>
                </a:schemeClr>
              </a:solidFill>
            </a:endParaRPr>
          </a:p>
        </p:txBody>
      </p:sp>
      <p:sp>
        <p:nvSpPr>
          <p:cNvPr id="3" name="Content Placeholder 2"/>
          <p:cNvSpPr>
            <a:spLocks noGrp="1"/>
          </p:cNvSpPr>
          <p:nvPr>
            <p:ph idx="1"/>
          </p:nvPr>
        </p:nvSpPr>
        <p:spPr>
          <a:xfrm>
            <a:off x="3779912" y="1783560"/>
            <a:ext cx="4906888" cy="4572000"/>
          </a:xfrm>
        </p:spPr>
        <p:txBody>
          <a:bodyPr>
            <a:normAutofit fontScale="70000" lnSpcReduction="20000"/>
          </a:bodyPr>
          <a:lstStyle/>
          <a:p>
            <a:pPr algn="just"/>
            <a:r>
              <a:rPr lang="ar-IQ" sz="2300" dirty="0" smtClean="0">
                <a:solidFill>
                  <a:srgbClr val="FFFF00"/>
                </a:solidFill>
              </a:rPr>
              <a:t>أن  الصناعة الجزيئية رفعت احتمال إمكانية تصنيع أسلحة ذات تأثير شنيع جداً. فعلى سبيل المثال فإن أصـــــغر حشرة تكــون بحجم 200 مايكرون وهــــذا يمثل الـــحجم المـــناسب للأسلحة</a:t>
            </a:r>
          </a:p>
          <a:p>
            <a:pPr algn="just"/>
            <a:r>
              <a:rPr lang="ar-IQ" sz="2300" dirty="0" smtClean="0">
                <a:solidFill>
                  <a:srgbClr val="FFFF00"/>
                </a:solidFill>
              </a:rPr>
              <a:t> القادرة على تعقب الأشخاص غير المحميين وحقن السموم في أجسادهـــم. هــــذه الجرعـــــات المميتة تبلغ 100 نانو جرام أو 1/100 من حجم السلاح. ولذلك فإن جهازاً واحدا يمكن حمله في حقيبة يد واحدة يمكنه قتل 50 بيليون شخص, وهي كافية لقتل كل إنسان على الأرض. ستكون الأسلحة اليدوية بجميع أشكالها أقوى أكثر بكثير من ذي قبل، ورصاصاتها قد تتمكن من التعقب الذاتي للضحية. كما أن الأجهزة الفضائية ستكون أخف وأعلى في الأداء من ذي قبل، وذلك بصناعتها بقليل من المعادن إن لم يكن بدونها, وستكون أصعب في الضبط على الرادار أما بالنسبة للحواسيب فستتمكن من التحكم وتشغيل الأسلحة عن بعد وستتطور صناعة الروبتات المستقبلية        </a:t>
            </a:r>
            <a:r>
              <a:rPr lang="ar-IQ" dirty="0" smtClean="0"/>
              <a:t>          . </a:t>
            </a:r>
          </a:p>
          <a:p>
            <a:endParaRPr lang="ar-IQ" dirty="0"/>
          </a:p>
        </p:txBody>
      </p:sp>
      <p:pic>
        <p:nvPicPr>
          <p:cNvPr id="4" name="Picture 3" descr="A robot the size of nanotechnology (nano-robot).jpg"/>
          <p:cNvPicPr>
            <a:picLocks noChangeAspect="1"/>
          </p:cNvPicPr>
          <p:nvPr/>
        </p:nvPicPr>
        <p:blipFill>
          <a:blip r:embed="rId2" cstate="print"/>
          <a:stretch>
            <a:fillRect/>
          </a:stretch>
        </p:blipFill>
        <p:spPr>
          <a:xfrm>
            <a:off x="467544" y="1628801"/>
            <a:ext cx="3168352" cy="2448272"/>
          </a:xfrm>
          <a:prstGeom prst="rect">
            <a:avLst/>
          </a:prstGeom>
        </p:spPr>
      </p:pic>
      <p:pic>
        <p:nvPicPr>
          <p:cNvPr id="5" name="Picture 4" descr="article-1278133-098FF1F0000005DC-494_634x286.jpg"/>
          <p:cNvPicPr>
            <a:picLocks noChangeAspect="1"/>
          </p:cNvPicPr>
          <p:nvPr/>
        </p:nvPicPr>
        <p:blipFill>
          <a:blip r:embed="rId3" cstate="print"/>
          <a:stretch>
            <a:fillRect/>
          </a:stretch>
        </p:blipFill>
        <p:spPr>
          <a:xfrm>
            <a:off x="467544" y="4149080"/>
            <a:ext cx="3168352" cy="246916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2800" b="1" dirty="0" smtClean="0">
                <a:solidFill>
                  <a:schemeClr val="accent6">
                    <a:lumMod val="60000"/>
                    <a:lumOff val="40000"/>
                  </a:schemeClr>
                </a:solidFill>
              </a:rPr>
              <a:t>مقارنة بين واقع النانوتكنولوجي في الوطن العربي واسرائيل </a:t>
            </a:r>
            <a:endParaRPr lang="ar-IQ" sz="2800" b="1" dirty="0">
              <a:solidFill>
                <a:schemeClr val="accent6">
                  <a:lumMod val="60000"/>
                  <a:lumOff val="40000"/>
                </a:schemeClr>
              </a:solidFill>
            </a:endParaRPr>
          </a:p>
        </p:txBody>
      </p:sp>
      <p:sp>
        <p:nvSpPr>
          <p:cNvPr id="3" name="Content Placeholder 2"/>
          <p:cNvSpPr>
            <a:spLocks noGrp="1"/>
          </p:cNvSpPr>
          <p:nvPr>
            <p:ph idx="1"/>
          </p:nvPr>
        </p:nvSpPr>
        <p:spPr/>
        <p:txBody>
          <a:bodyPr>
            <a:normAutofit fontScale="47500" lnSpcReduction="20000"/>
          </a:bodyPr>
          <a:lstStyle/>
          <a:p>
            <a:pPr algn="just"/>
            <a:r>
              <a:rPr lang="ar-IQ" sz="3400" dirty="0" smtClean="0">
                <a:solidFill>
                  <a:srgbClr val="FFFF00"/>
                </a:solidFill>
              </a:rPr>
              <a:t>واقع النانو في الدول العربية : </a:t>
            </a:r>
          </a:p>
          <a:p>
            <a:pPr algn="just"/>
            <a:r>
              <a:rPr lang="ar-IQ" sz="3400" dirty="0" smtClean="0">
                <a:solidFill>
                  <a:srgbClr val="FFFF00"/>
                </a:solidFill>
              </a:rPr>
              <a:t>لا يزال حال العالم العربي من بحوث تقنيات النانو، نفس حاله من البحوث في المجالات الأخرى إن لم يكن أسوأ، إلا أن هناك اهتمامًا بعقد المؤتمرات التعليمية، إذ عقدت المدرسة العربية للعلوم والتكنولوجيا في دمشق في أكتوبر 2002 م ندوة عن "تقنيات الميكرو والنانو"، وفي سبتمبر من عام 2003 م كانت "تقنيات النانو" محور الأسبوع العلمي الأردني، وفي مايو من عام 2003م عقدت في لبنان ندوة كان هذا المجال أحد محاورها المهمة،  تحديات النانو العربي، ويعاني البحث العلمي في الوطن العربي من شح الإنتاج، وضعف في مجالات أساسية، وشبه غياب في حقول متقدمة مثل المعلوماتية والبيولوجيا الجزئية مع انخفاض الإنفاق عليه، وانخفاض عدد المؤهلين للعمل فيه، فلا يزيد عدد العلماء والمهندسين العاملين في الدول العربية على 371 لكل مليون من السكان، وهو أقل بكثير من المعدل العالمي البالغ 97 لكل مليون.  وتواجه عملية ترويج نتائج البحث والتطوير صعوبات وعقبات أساسية؛ بسبب ضعف الروابط بين مؤسسات البحث والتطوير وقطاعات المجتمع الإنتاجية، وغياب الدعم المؤسسي، وعدم توافر البيئة العلمية المواتية لتنمية العلم وتشجيعه بالرغم من امتلاك العرب ثروة بشرية مهمة وقادرة على حفز صحوة معرفية، وكان اقتصار سياسات التصنيع العربية على مفهوم اقتناء وسائل الإنتاج وعدم الاهتمام بالسيطرة على التقنيات وتوطينها؛ مما أضعف فرص منافسة المؤسسات العربية عالم?يا؛ لأن استيراد البلدان العربية للتقنية يحفز على تنمية المعرفة في الدول المصدرة لها، بينما يخنقها على الصعيد المحلي.</a:t>
            </a:r>
          </a:p>
          <a:p>
            <a:pPr algn="just"/>
            <a:r>
              <a:rPr lang="ar-IQ" sz="3400" dirty="0" smtClean="0">
                <a:solidFill>
                  <a:srgbClr val="FFFF00"/>
                </a:solidFill>
              </a:rPr>
              <a:t>ومن ثَمَّ فإن معظم عمليات التصنيع والاقتناء التقني، التي قام بها العرب خلال نصف القرن الماضي، لم تؤِّد إلى الفائدة المرجوة.</a:t>
            </a:r>
          </a:p>
          <a:p>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76672"/>
            <a:ext cx="7772400" cy="5878888"/>
          </a:xfrm>
        </p:spPr>
        <p:txBody>
          <a:bodyPr>
            <a:normAutofit/>
          </a:bodyPr>
          <a:lstStyle/>
          <a:p>
            <a:pPr algn="just"/>
            <a:r>
              <a:rPr lang="ar-IQ" sz="2600" dirty="0" smtClean="0">
                <a:solidFill>
                  <a:srgbClr val="FFFF00"/>
                </a:solidFill>
              </a:rPr>
              <a:t>واقع النانو في إسرائيل :</a:t>
            </a:r>
          </a:p>
          <a:p>
            <a:pPr algn="just"/>
            <a:r>
              <a:rPr lang="ar-IQ" sz="2600" dirty="0" smtClean="0">
                <a:solidFill>
                  <a:srgbClr val="FFFF00"/>
                </a:solidFill>
              </a:rPr>
              <a:t>أما في إسرائيل فقد اهتمَّ كثيرًا بتطوير وإنتاج تكنولوجيا النانو؛ حيث أسس "معهد أبحاث</a:t>
            </a:r>
            <a:r>
              <a:rPr lang="ar-IQ" sz="2600" b="1" dirty="0" smtClean="0">
                <a:solidFill>
                  <a:srgbClr val="FFFF00"/>
                </a:solidFill>
              </a:rPr>
              <a:t> </a:t>
            </a:r>
            <a:r>
              <a:rPr lang="ar-IQ" sz="2600" dirty="0" smtClean="0">
                <a:solidFill>
                  <a:srgbClr val="FFFF00"/>
                </a:solidFill>
              </a:rPr>
              <a:t>النانو" بتكلفة بلغت 88 مليون دولار، و"معهد إسرائيل التكنولوجي" في مدينة حيفا، برأسمال قدره 4مليون دولار، وحشدت فيه 200 عالم من كل التخصصات.</a:t>
            </a:r>
            <a:r>
              <a:rPr lang="ar-IQ" sz="2600" b="1" dirty="0" smtClean="0">
                <a:solidFill>
                  <a:srgbClr val="FFFF00"/>
                </a:solidFill>
              </a:rPr>
              <a:t> </a:t>
            </a:r>
            <a:endParaRPr lang="ar-IQ" sz="2600" dirty="0" smtClean="0">
              <a:solidFill>
                <a:srgbClr val="FFFF00"/>
              </a:solidFill>
            </a:endParaRPr>
          </a:p>
          <a:p>
            <a:pPr algn="just"/>
            <a:r>
              <a:rPr lang="ar-IQ" sz="2600" dirty="0" smtClean="0">
                <a:solidFill>
                  <a:srgbClr val="FFFF00"/>
                </a:solidFill>
              </a:rPr>
              <a:t>كما أنشئوا في عام 2003 م "هيئة أبحاث النانو"، ورصدوا في نهاية العام الماضي ما يقرب</a:t>
            </a:r>
            <a:r>
              <a:rPr lang="ar-IQ" sz="2600" b="1" dirty="0" smtClean="0">
                <a:solidFill>
                  <a:srgbClr val="FFFF00"/>
                </a:solidFill>
              </a:rPr>
              <a:t> </a:t>
            </a:r>
            <a:r>
              <a:rPr lang="ar-IQ" sz="2600" dirty="0" smtClean="0">
                <a:solidFill>
                  <a:srgbClr val="FFFF00"/>
                </a:solidFill>
              </a:rPr>
              <a:t>من 90مليون دولار، بالإضافة لدعم هذه الهيئة من قِبل الولايات المتحدة، بما يوازي 250 مليون دولار، وقد تم إنشاء ما يقرب من 80 شرك ً ة في الكيان، من إجمالي 820 شركة حول العالم، لإنتاج وتسويق منتجات تكنولوجيا النانو، ويتوقع أن يصل إنتاج "إسرائيل" في هذا القطاع إلى تريليون دولار في عام 2020م.</a:t>
            </a:r>
          </a:p>
          <a:p>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8680"/>
            <a:ext cx="7772400" cy="5806880"/>
          </a:xfrm>
        </p:spPr>
        <p:txBody>
          <a:bodyPr>
            <a:normAutofit/>
          </a:bodyPr>
          <a:lstStyle/>
          <a:p>
            <a:r>
              <a:rPr lang="ar-IQ" sz="8000" dirty="0" smtClean="0">
                <a:solidFill>
                  <a:schemeClr val="accent6">
                    <a:lumMod val="60000"/>
                    <a:lumOff val="40000"/>
                  </a:schemeClr>
                </a:solidFill>
              </a:rPr>
              <a:t>تمت...</a:t>
            </a:r>
            <a:endParaRPr lang="ar-IQ" sz="80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232247"/>
          </a:xfrm>
        </p:spPr>
        <p:txBody>
          <a:bodyPr>
            <a:normAutofit/>
          </a:bodyPr>
          <a:lstStyle/>
          <a:p>
            <a:pPr algn="ctr"/>
            <a:r>
              <a:rPr lang="ar-IQ" sz="6000" dirty="0" smtClean="0">
                <a:solidFill>
                  <a:schemeClr val="accent6">
                    <a:lumMod val="60000"/>
                    <a:lumOff val="40000"/>
                  </a:schemeClr>
                </a:solidFill>
              </a:rPr>
              <a:t>مفهوم النانو</a:t>
            </a:r>
            <a:br>
              <a:rPr lang="ar-IQ" sz="6000" dirty="0" smtClean="0">
                <a:solidFill>
                  <a:schemeClr val="accent6">
                    <a:lumMod val="60000"/>
                    <a:lumOff val="40000"/>
                  </a:schemeClr>
                </a:solidFill>
              </a:rPr>
            </a:br>
            <a:endParaRPr lang="ar-IQ" sz="6000" dirty="0">
              <a:solidFill>
                <a:schemeClr val="accent6">
                  <a:lumMod val="60000"/>
                  <a:lumOff val="40000"/>
                </a:schemeClr>
              </a:solidFill>
            </a:endParaRPr>
          </a:p>
        </p:txBody>
      </p:sp>
      <p:sp>
        <p:nvSpPr>
          <p:cNvPr id="3" name="Subtitle 2"/>
          <p:cNvSpPr>
            <a:spLocks noGrp="1"/>
          </p:cNvSpPr>
          <p:nvPr>
            <p:ph type="subTitle" idx="1"/>
          </p:nvPr>
        </p:nvSpPr>
        <p:spPr>
          <a:xfrm>
            <a:off x="1043608" y="2204864"/>
            <a:ext cx="7344816" cy="4104456"/>
          </a:xfrm>
        </p:spPr>
        <p:txBody>
          <a:bodyPr>
            <a:normAutofit/>
          </a:bodyPr>
          <a:lstStyle/>
          <a:p>
            <a:pPr algn="just"/>
            <a:r>
              <a:rPr lang="ar-IQ" sz="2400" dirty="0" smtClean="0">
                <a:solidFill>
                  <a:schemeClr val="accent6">
                    <a:lumMod val="60000"/>
                    <a:lumOff val="40000"/>
                  </a:schemeClr>
                </a:solidFill>
              </a:rPr>
              <a:t>مفهوم النانو </a:t>
            </a:r>
            <a:r>
              <a:rPr lang="ar-IQ" sz="2400" dirty="0">
                <a:solidFill>
                  <a:srgbClr val="FFFF00"/>
                </a:solidFill>
              </a:rPr>
              <a:t>يعني مصطلح نانو الجزء من المليار ؛ فالنانومتر هو واحد على المليار من المتر و لكي نتخيل صغر النانو متر نذكر ما يلي ؛ تبلغ سماكة الشعرة الواحدة للإنسان 50 ميكرومترا أي 50,000 نانو متر, وأصغر الأشياء التي يمكن للإنسان رؤيتها بالعين المجردة يبلغ عرضها حوالي 10,000 نانو متر، وعندما تصطف عشر ذرات من </a:t>
            </a:r>
            <a:r>
              <a:rPr lang="ar-IQ" sz="2400" dirty="0" smtClean="0">
                <a:solidFill>
                  <a:srgbClr val="FFFF00"/>
                </a:solidFill>
              </a:rPr>
              <a:t>الهيدروجين</a:t>
            </a:r>
            <a:r>
              <a:rPr lang="ar-IQ" sz="2400" dirty="0">
                <a:solidFill>
                  <a:srgbClr val="FFFF00"/>
                </a:solidFill>
              </a:rPr>
              <a:t> فإن طولها يبلغ نانو مترا واحدا فيا له من شيء دقيق للغاية</a:t>
            </a:r>
            <a:r>
              <a:rPr lang="ar-IQ" sz="2400" dirty="0" smtClean="0">
                <a:solidFill>
                  <a:srgbClr val="FFFF00"/>
                </a:solidFill>
              </a:rPr>
              <a:t>.</a:t>
            </a:r>
          </a:p>
          <a:p>
            <a:pPr algn="just"/>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4800" b="1" dirty="0" smtClean="0">
                <a:solidFill>
                  <a:schemeClr val="accent6">
                    <a:lumMod val="60000"/>
                    <a:lumOff val="40000"/>
                  </a:schemeClr>
                </a:solidFill>
              </a:rPr>
              <a:t>النانو تكنولوجي</a:t>
            </a:r>
            <a:endParaRPr lang="ar-IQ" sz="4800" b="1" dirty="0">
              <a:solidFill>
                <a:schemeClr val="accent6">
                  <a:lumMod val="60000"/>
                  <a:lumOff val="40000"/>
                </a:schemeClr>
              </a:solidFill>
            </a:endParaRPr>
          </a:p>
        </p:txBody>
      </p:sp>
      <p:sp>
        <p:nvSpPr>
          <p:cNvPr id="3" name="Content Placeholder 2"/>
          <p:cNvSpPr>
            <a:spLocks noGrp="1"/>
          </p:cNvSpPr>
          <p:nvPr>
            <p:ph idx="1"/>
          </p:nvPr>
        </p:nvSpPr>
        <p:spPr/>
        <p:txBody>
          <a:bodyPr>
            <a:normAutofit fontScale="55000" lnSpcReduction="20000"/>
          </a:bodyPr>
          <a:lstStyle/>
          <a:p>
            <a:pPr algn="just"/>
            <a:r>
              <a:rPr lang="ar-IQ" sz="3500" dirty="0" smtClean="0">
                <a:solidFill>
                  <a:schemeClr val="accent6">
                    <a:lumMod val="60000"/>
                    <a:lumOff val="40000"/>
                  </a:schemeClr>
                </a:solidFill>
              </a:rPr>
              <a:t>علم النانو : </a:t>
            </a:r>
            <a:r>
              <a:rPr lang="ar-IQ" sz="3500" dirty="0" smtClean="0">
                <a:solidFill>
                  <a:srgbClr val="FFFF00"/>
                </a:solidFill>
              </a:rPr>
              <a:t>هو دراسة المبادئ الأساسية للجزيئات والمركبات التي لا يتجاوز قياسها الـ100 نانو متر.</a:t>
            </a:r>
          </a:p>
          <a:p>
            <a:pPr algn="just"/>
            <a:r>
              <a:rPr lang="ar-IQ" sz="3500" dirty="0" smtClean="0">
                <a:solidFill>
                  <a:schemeClr val="accent6">
                    <a:lumMod val="60000"/>
                    <a:lumOff val="40000"/>
                  </a:schemeClr>
                </a:solidFill>
              </a:rPr>
              <a:t>تقنية النانو : </a:t>
            </a:r>
            <a:r>
              <a:rPr lang="ar-IQ" sz="3500" dirty="0" smtClean="0">
                <a:solidFill>
                  <a:srgbClr val="FFFF00"/>
                </a:solidFill>
              </a:rPr>
              <a:t>هو تطبيق لهذه العلوم وهندستها لإنتاج مخترعات مفيدة.</a:t>
            </a:r>
          </a:p>
          <a:p>
            <a:endParaRPr lang="ar-IQ" sz="3500" dirty="0" smtClean="0">
              <a:solidFill>
                <a:schemeClr val="accent6"/>
              </a:solidFill>
            </a:endParaRPr>
          </a:p>
          <a:p>
            <a:r>
              <a:rPr lang="ar-IQ" sz="3500" dirty="0" smtClean="0">
                <a:solidFill>
                  <a:schemeClr val="accent6">
                    <a:lumMod val="60000"/>
                    <a:lumOff val="40000"/>
                  </a:schemeClr>
                </a:solidFill>
              </a:rPr>
              <a:t>ويعرف النانوتكنولوجي </a:t>
            </a:r>
            <a:r>
              <a:rPr lang="en-US" sz="3500" dirty="0" smtClean="0">
                <a:solidFill>
                  <a:schemeClr val="accent6">
                    <a:lumMod val="60000"/>
                    <a:lumOff val="40000"/>
                  </a:schemeClr>
                </a:solidFill>
              </a:rPr>
              <a:t>nano technology </a:t>
            </a:r>
            <a:r>
              <a:rPr lang="en-US" sz="3500" dirty="0" smtClean="0">
                <a:solidFill>
                  <a:schemeClr val="accent6"/>
                </a:solidFill>
              </a:rPr>
              <a:t> </a:t>
            </a:r>
            <a:r>
              <a:rPr lang="ar-IQ" sz="3500" dirty="0" smtClean="0">
                <a:solidFill>
                  <a:srgbClr val="FFFF00"/>
                </a:solidFill>
              </a:rPr>
              <a:t>هو التقنيات المصنوعة بأصغر وحدة قياس للبعد استطاع الإنسان قياسها حتى الآن (النانو متر)، أي التعامل مع أجسام ومعدات وآلات دقيقة جداً ذات أبعاد نانويه،</a:t>
            </a:r>
          </a:p>
          <a:p>
            <a:r>
              <a:rPr lang="ar-IQ" sz="3500" dirty="0" smtClean="0">
                <a:solidFill>
                  <a:srgbClr val="FFFF00"/>
                </a:solidFill>
              </a:rPr>
              <a:t>( ا متر= 1000.000.000 نانومتر .</a:t>
            </a:r>
          </a:p>
          <a:p>
            <a:r>
              <a:rPr lang="ar-IQ" sz="3500" dirty="0" smtClean="0">
                <a:solidFill>
                  <a:srgbClr val="FFFF00"/>
                </a:solidFill>
              </a:rPr>
              <a:t>فالنانو هو أدق وحدة قياس مترية معروفة حتى الآن، ويبلغ طوله واحد من بليون من المتر أي ما يعادل عشرة أضعاف وحدة القياس الذري المعروفة بالأنغستروم، و حجم النانو أصغر بحوالي 80.000 مرة من قطر الشعرة، وكلمة النانو تكنولوجي تستخدم أيضاً بمعنى أنها تقنية المواد المتناهية في الصغر أو التكنولوجيا المجهرية الدقيقة أوتكنولوجيا المنمنمات.</a:t>
            </a:r>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6000" b="1" dirty="0" smtClean="0">
                <a:solidFill>
                  <a:schemeClr val="accent6">
                    <a:lumMod val="60000"/>
                    <a:lumOff val="40000"/>
                  </a:schemeClr>
                </a:solidFill>
              </a:rPr>
              <a:t>تاريخ النانو تكنولوجي </a:t>
            </a:r>
            <a:br>
              <a:rPr lang="ar-IQ" sz="6000" b="1" dirty="0" smtClean="0">
                <a:solidFill>
                  <a:schemeClr val="accent6">
                    <a:lumMod val="60000"/>
                    <a:lumOff val="40000"/>
                  </a:schemeClr>
                </a:solidFill>
              </a:rPr>
            </a:br>
            <a:r>
              <a:rPr lang="ar-IQ" sz="6000" b="1" dirty="0" smtClean="0">
                <a:solidFill>
                  <a:schemeClr val="accent6">
                    <a:lumMod val="60000"/>
                    <a:lumOff val="40000"/>
                  </a:schemeClr>
                </a:solidFill>
              </a:rPr>
              <a:t/>
            </a:r>
            <a:br>
              <a:rPr lang="ar-IQ" sz="6000" b="1" dirty="0" smtClean="0">
                <a:solidFill>
                  <a:schemeClr val="accent6">
                    <a:lumMod val="60000"/>
                    <a:lumOff val="40000"/>
                  </a:schemeClr>
                </a:solidFill>
              </a:rPr>
            </a:br>
            <a:endParaRPr lang="ar-IQ" sz="6000" b="1" dirty="0">
              <a:solidFill>
                <a:schemeClr val="accent6">
                  <a:lumMod val="60000"/>
                  <a:lumOff val="40000"/>
                </a:schemeClr>
              </a:solidFill>
            </a:endParaRPr>
          </a:p>
        </p:txBody>
      </p:sp>
      <p:sp>
        <p:nvSpPr>
          <p:cNvPr id="3" name="Content Placeholder 2"/>
          <p:cNvSpPr>
            <a:spLocks noGrp="1"/>
          </p:cNvSpPr>
          <p:nvPr>
            <p:ph idx="1"/>
          </p:nvPr>
        </p:nvSpPr>
        <p:spPr/>
        <p:txBody>
          <a:bodyPr>
            <a:normAutofit fontScale="25000" lnSpcReduction="20000"/>
          </a:bodyPr>
          <a:lstStyle/>
          <a:p>
            <a:r>
              <a:rPr lang="ar-IQ" sz="7200" dirty="0" smtClean="0">
                <a:solidFill>
                  <a:srgbClr val="FFFF00"/>
                </a:solidFill>
              </a:rPr>
              <a:t>لا يمكن تحديد عصر أو حقبة معينة لبروز تقنية النانو ولكن من الواضح أن من أوائل الناس الذين استخدموا هذه التقنية ( بدون أن يدركوا ماهيتها ) هم صانعي الزجاج في العصور الوسطى حيث كـانوا يستخدمون حبيبات الذهب النانوية الغـروية للتلوين.</a:t>
            </a:r>
          </a:p>
          <a:p>
            <a:r>
              <a:rPr lang="ar-IQ" sz="7200" dirty="0" smtClean="0">
                <a:solidFill>
                  <a:srgbClr val="FFFF00"/>
                </a:solidFill>
              </a:rPr>
              <a:t>كما أمكن في الستينات تطوير سوائل مغناطيسية  </a:t>
            </a:r>
            <a:r>
              <a:rPr lang="en-US" sz="7200" dirty="0" smtClean="0">
                <a:solidFill>
                  <a:srgbClr val="FFFF00"/>
                </a:solidFill>
              </a:rPr>
              <a:t> ( Ferro fluids ) </a:t>
            </a:r>
            <a:r>
              <a:rPr lang="ar-IQ" sz="7200" dirty="0" smtClean="0">
                <a:solidFill>
                  <a:srgbClr val="FFFF00"/>
                </a:solidFill>
              </a:rPr>
              <a:t>حيث تصنع هذه السوائل من حبيبات أو جسيمات مغناطيسية بأبعاد نانوية، كما اشتملت الاهتمامات البحثية في الستينات على ما يعرف بالرنين البارامغناطيسي الإلكتروني     ( </a:t>
            </a:r>
            <a:r>
              <a:rPr lang="en-US" sz="7200" dirty="0" smtClean="0">
                <a:solidFill>
                  <a:srgbClr val="FFFF00"/>
                </a:solidFill>
              </a:rPr>
              <a:t>EPR ) </a:t>
            </a:r>
            <a:r>
              <a:rPr lang="ar-IQ" sz="7200" dirty="0" smtClean="0">
                <a:solidFill>
                  <a:srgbClr val="FFFF00"/>
                </a:solidFill>
              </a:rPr>
              <a:t>لإلكترونات التوصيل في جسيمات بأبعاد نانوية تسمى آنذاك بالعوالق أو الغروانيات ( </a:t>
            </a:r>
            <a:r>
              <a:rPr lang="en-US" sz="7200" dirty="0" smtClean="0">
                <a:solidFill>
                  <a:srgbClr val="FFFF00"/>
                </a:solidFill>
              </a:rPr>
              <a:t>Colloids ) </a:t>
            </a:r>
            <a:r>
              <a:rPr lang="ar-IQ" sz="7200" dirty="0" smtClean="0">
                <a:solidFill>
                  <a:srgbClr val="FFFF00"/>
                </a:solidFill>
              </a:rPr>
              <a:t>حيث تنتج هذه الجسيمات بالفصل أو التحلل الحراري      ( </a:t>
            </a:r>
            <a:r>
              <a:rPr lang="en-US" sz="7200" dirty="0" smtClean="0">
                <a:solidFill>
                  <a:srgbClr val="FFFF00"/>
                </a:solidFill>
              </a:rPr>
              <a:t>heat de-composition ).</a:t>
            </a:r>
          </a:p>
          <a:p>
            <a:r>
              <a:rPr lang="en-US" sz="7200" dirty="0" smtClean="0">
                <a:solidFill>
                  <a:srgbClr val="FFFF00"/>
                </a:solidFill>
              </a:rPr>
              <a:t>       </a:t>
            </a:r>
            <a:r>
              <a:rPr lang="ar-IQ" sz="7200" dirty="0" smtClean="0">
                <a:solidFill>
                  <a:srgbClr val="FFFF00"/>
                </a:solidFill>
              </a:rPr>
              <a:t>وفي عام 1969 اقترح ليو ايساكي تصنيع تركيبات شبه موصلة بأحجام النانو، وكذلك تصنيع شبيكات شبه موصلة مفرطة الصغر، وقد أمكن في السبعينات التنبؤ بالخصائص التركيبية للفلزات النانوية كوجود أعداد سحرية عن طريق دراسات طيف الكتلـة ( </a:t>
            </a:r>
            <a:r>
              <a:rPr lang="en-US" sz="7200" dirty="0" smtClean="0">
                <a:solidFill>
                  <a:srgbClr val="FFFF00"/>
                </a:solidFill>
              </a:rPr>
              <a:t>mass spectroscopy ) </a:t>
            </a:r>
            <a:r>
              <a:rPr lang="ar-IQ" sz="7200" dirty="0" smtClean="0">
                <a:solidFill>
                  <a:srgbClr val="FFFF00"/>
                </a:solidFill>
              </a:rPr>
              <a:t>حيث تعتمـد الخصائص على أبعـاد العينة غيـر المتبلورة.</a:t>
            </a:r>
          </a:p>
          <a:p>
            <a:endParaRPr lang="ar-IQ" dirty="0" smtClean="0">
              <a:solidFill>
                <a:srgbClr val="FFFF00"/>
              </a:solidFill>
            </a:endParaRPr>
          </a:p>
          <a:p>
            <a:r>
              <a:rPr lang="ar-IQ" dirty="0" smtClean="0">
                <a:solidFill>
                  <a:srgbClr val="FFFF00"/>
                </a:solidFill>
              </a:rPr>
              <a:t>     </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4664"/>
            <a:ext cx="7772400" cy="3672408"/>
          </a:xfrm>
        </p:spPr>
        <p:txBody>
          <a:bodyPr>
            <a:normAutofit fontScale="40000" lnSpcReduction="20000"/>
          </a:bodyPr>
          <a:lstStyle/>
          <a:p>
            <a:pPr algn="just"/>
            <a:r>
              <a:rPr lang="ar-IQ" dirty="0" smtClean="0">
                <a:solidFill>
                  <a:srgbClr val="FFFF00"/>
                </a:solidFill>
              </a:rPr>
              <a:t> </a:t>
            </a:r>
            <a:r>
              <a:rPr lang="ar-IQ" sz="4000" dirty="0" smtClean="0">
                <a:solidFill>
                  <a:srgbClr val="FFFF00"/>
                </a:solidFill>
              </a:rPr>
              <a:t>وقد ظهر مسمى تقنية النانو عام 1979 عبر تعريف البروفيسور نوريو تانيكوشي في ورقته العلمية المنشورة في مؤتمر الجمعية اليابانية للهندسة الدقيقة حيث قال ( أن تقنية النانو ترتكز على عمليات فصل، اندماج، وإعادة تشكيل المواد بواسطة ذرة واحدة أو جزيء )، وفي نفس الفترة ظهرت مفاهيم علمية عديدة تداولتها الأوساط العلمية حول التحريك اليدوي لذرات بعض الفلزات عند مستوي النانو، ومفهوم النقاط الكمية، وإمكانية وجود أوعية صغيرة جداً تستطيع تقييد إلكترون أو أكثر.</a:t>
            </a:r>
          </a:p>
          <a:p>
            <a:pPr algn="just"/>
            <a:r>
              <a:rPr lang="ar-IQ" sz="4000" dirty="0" smtClean="0">
                <a:solidFill>
                  <a:schemeClr val="accent6"/>
                </a:solidFill>
              </a:rPr>
              <a:t>ومع اختراع الميكروسكوب النفقي الماسح </a:t>
            </a:r>
            <a:r>
              <a:rPr lang="en-US" sz="4000" dirty="0" smtClean="0">
                <a:solidFill>
                  <a:srgbClr val="FFFF00"/>
                </a:solidFill>
              </a:rPr>
              <a:t>Scanning Tunneling Micropscpe) STM </a:t>
            </a:r>
            <a:r>
              <a:rPr lang="ar-IQ" sz="4000" dirty="0" smtClean="0">
                <a:solidFill>
                  <a:srgbClr val="FFFF00"/>
                </a:solidFill>
              </a:rPr>
              <a:t>بواسطة العالمان جيرد بينج وهينريك روهر عام 1981، وهو جهاز يقوم بتصوير الأجسام بحجم النانو، زادت البحوث المتعلقة بتصنيع ودراسة التركيبات النانوية للعديد من المواد.</a:t>
            </a:r>
          </a:p>
          <a:p>
            <a:pPr algn="just"/>
            <a:r>
              <a:rPr lang="ar-IQ" sz="4000" dirty="0" smtClean="0">
                <a:solidFill>
                  <a:srgbClr val="FFFF00"/>
                </a:solidFill>
              </a:rPr>
              <a:t>       وقـد حصل العالمـان على جائـزة نوبل في الفيزياء عـام 1986 بسبب هـذا الاختراع.</a:t>
            </a:r>
          </a:p>
          <a:p>
            <a:pPr algn="just">
              <a:buNone/>
            </a:pPr>
            <a:r>
              <a:rPr lang="ar-IQ" sz="4000" dirty="0" smtClean="0">
                <a:solidFill>
                  <a:srgbClr val="FFFF00"/>
                </a:solidFill>
              </a:rPr>
              <a:t>وفي العصر الحديث ظهرت بحوث ودراسات عديدة حول مفهوم تقنية النانو وتصنيع موادها وتوظيفها في تطبيقات متفرقة وسنعرض هنا لبعض الأحداث المثيرة التي صنعت مسيرة هذه التقنية وجعلتها تقنية المستقبل.</a:t>
            </a:r>
          </a:p>
          <a:p>
            <a:r>
              <a:rPr lang="ar-IQ" dirty="0" smtClean="0"/>
              <a:t/>
            </a:r>
            <a:br>
              <a:rPr lang="ar-IQ" dirty="0" smtClean="0"/>
            </a:br>
            <a:endParaRPr lang="ar-IQ" dirty="0"/>
          </a:p>
        </p:txBody>
      </p:sp>
      <p:pic>
        <p:nvPicPr>
          <p:cNvPr id="4" name="Picture 3" descr="stm.jpg"/>
          <p:cNvPicPr>
            <a:picLocks noChangeAspect="1"/>
          </p:cNvPicPr>
          <p:nvPr/>
        </p:nvPicPr>
        <p:blipFill>
          <a:blip r:embed="rId2" cstate="print"/>
          <a:stretch>
            <a:fillRect/>
          </a:stretch>
        </p:blipFill>
        <p:spPr>
          <a:xfrm>
            <a:off x="1043608" y="3429000"/>
            <a:ext cx="7560840" cy="31382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solidFill>
                  <a:schemeClr val="accent6">
                    <a:lumMod val="60000"/>
                    <a:lumOff val="40000"/>
                  </a:schemeClr>
                </a:solidFill>
              </a:rPr>
              <a:t>تصنيع المواد النانوية</a:t>
            </a:r>
            <a:endParaRPr lang="ar-IQ" b="1" dirty="0">
              <a:solidFill>
                <a:schemeClr val="accent6">
                  <a:lumMod val="60000"/>
                  <a:lumOff val="40000"/>
                </a:schemeClr>
              </a:solidFill>
            </a:endParaRPr>
          </a:p>
        </p:txBody>
      </p:sp>
      <p:sp>
        <p:nvSpPr>
          <p:cNvPr id="3" name="Content Placeholder 2"/>
          <p:cNvSpPr>
            <a:spLocks noGrp="1"/>
          </p:cNvSpPr>
          <p:nvPr>
            <p:ph idx="1"/>
          </p:nvPr>
        </p:nvSpPr>
        <p:spPr>
          <a:xfrm>
            <a:off x="4499992" y="1783560"/>
            <a:ext cx="4186808" cy="4572000"/>
          </a:xfrm>
        </p:spPr>
        <p:txBody>
          <a:bodyPr>
            <a:normAutofit fontScale="40000" lnSpcReduction="20000"/>
          </a:bodyPr>
          <a:lstStyle/>
          <a:p>
            <a:r>
              <a:rPr lang="ar-IQ" sz="3800" b="1" dirty="0" smtClean="0">
                <a:solidFill>
                  <a:srgbClr val="FFFF00"/>
                </a:solidFill>
              </a:rPr>
              <a:t>من اهم ما يمكن تصنيعه من  المواد النانوية تكون على عدة أشكال وذلك بناء على الاستخدام المقرر لهذه المواد، ومن أهم هذه الأشكال ما يلي :</a:t>
            </a:r>
          </a:p>
          <a:p>
            <a:r>
              <a:rPr lang="ar-IQ" sz="3800" b="1" dirty="0" smtClean="0">
                <a:solidFill>
                  <a:srgbClr val="FFFF00"/>
                </a:solidFill>
              </a:rPr>
              <a:t>1- الفولورين </a:t>
            </a:r>
            <a:r>
              <a:rPr lang="en-US" sz="3800" b="1" dirty="0" smtClean="0">
                <a:solidFill>
                  <a:srgbClr val="FFFF00"/>
                </a:solidFill>
              </a:rPr>
              <a:t>Fullerene :</a:t>
            </a:r>
          </a:p>
          <a:p>
            <a:r>
              <a:rPr lang="en-US" sz="3800" b="1" dirty="0" smtClean="0">
                <a:solidFill>
                  <a:srgbClr val="FFFF00"/>
                </a:solidFill>
              </a:rPr>
              <a:t>       </a:t>
            </a:r>
            <a:r>
              <a:rPr lang="ar-IQ" sz="3800" b="1" dirty="0" smtClean="0">
                <a:solidFill>
                  <a:srgbClr val="FFFF00"/>
                </a:solidFill>
              </a:rPr>
              <a:t>تركيب نانوي غريب آخر للكربون وهو عبارة عن جزئ مكون من 60 ذرة من ذرات الكربون ويرمز له بالرمز </a:t>
            </a:r>
            <a:r>
              <a:rPr lang="en-US" sz="3800" b="1" dirty="0" smtClean="0">
                <a:solidFill>
                  <a:srgbClr val="FFFF00"/>
                </a:solidFill>
              </a:rPr>
              <a:t>C60، </a:t>
            </a:r>
            <a:r>
              <a:rPr lang="ar-IQ" sz="3800" b="1" dirty="0" smtClean="0">
                <a:solidFill>
                  <a:srgbClr val="FFFF00"/>
                </a:solidFill>
              </a:rPr>
              <a:t>وقد اكتشف عام 1985م.</a:t>
            </a:r>
          </a:p>
          <a:p>
            <a:r>
              <a:rPr lang="ar-IQ" sz="3800" b="1" dirty="0" smtClean="0">
                <a:solidFill>
                  <a:srgbClr val="FFFF00"/>
                </a:solidFill>
              </a:rPr>
              <a:t>       إن جزئ الفولورين كروي المظهر ويشبه تماماً كرة القدم التي تحتوي على 12 شكلاً خماسياً و20 شكلاً سداسياً.</a:t>
            </a:r>
          </a:p>
          <a:p>
            <a:r>
              <a:rPr lang="ar-IQ" sz="3800" b="1" dirty="0" smtClean="0">
                <a:solidFill>
                  <a:srgbClr val="FFFF00"/>
                </a:solidFill>
              </a:rPr>
              <a:t>وهكذا فقد نشأ فرع جديد يسمى كيمياء الفولورين حيث عرف أكثر من 9000 مركب فولورين منذ عام 1997م، وظهرت تطبيقات مختلفة لكل من هذه المركبات، ومنها المركبات </a:t>
            </a:r>
            <a:r>
              <a:rPr lang="en-US" sz="3800" b="1" dirty="0" smtClean="0">
                <a:solidFill>
                  <a:srgbClr val="FFFF00"/>
                </a:solidFill>
              </a:rPr>
              <a:t>K3C60 </a:t>
            </a:r>
            <a:r>
              <a:rPr lang="ar-IQ" sz="3800" b="1" dirty="0" smtClean="0">
                <a:solidFill>
                  <a:srgbClr val="FFFF00"/>
                </a:solidFill>
              </a:rPr>
              <a:t>و</a:t>
            </a:r>
            <a:r>
              <a:rPr lang="en-US" sz="3800" b="1" dirty="0" smtClean="0">
                <a:solidFill>
                  <a:srgbClr val="FFFF00"/>
                </a:solidFill>
              </a:rPr>
              <a:t>Rbcs2C60 </a:t>
            </a:r>
            <a:r>
              <a:rPr lang="ar-IQ" sz="3800" b="1" dirty="0" smtClean="0">
                <a:solidFill>
                  <a:srgbClr val="FFFF00"/>
                </a:solidFill>
              </a:rPr>
              <a:t>و</a:t>
            </a:r>
            <a:r>
              <a:rPr lang="en-US" sz="3800" b="1" dirty="0" smtClean="0">
                <a:solidFill>
                  <a:srgbClr val="FFFF00"/>
                </a:solidFill>
              </a:rPr>
              <a:t>C60-CHBr3 </a:t>
            </a:r>
            <a:r>
              <a:rPr lang="ar-IQ" sz="3800" b="1" dirty="0" smtClean="0">
                <a:solidFill>
                  <a:srgbClr val="FFFF00"/>
                </a:solidFill>
              </a:rPr>
              <a:t>التي أبدت توصيلية فائقة ( </a:t>
            </a:r>
            <a:r>
              <a:rPr lang="en-US" sz="3800" b="1" dirty="0" smtClean="0">
                <a:solidFill>
                  <a:srgbClr val="FFFF00"/>
                </a:solidFill>
              </a:rPr>
              <a:t>superconductivity).</a:t>
            </a:r>
          </a:p>
          <a:p>
            <a:r>
              <a:rPr lang="ar-IQ" sz="3800" b="1" dirty="0" smtClean="0">
                <a:solidFill>
                  <a:srgbClr val="FFFF00"/>
                </a:solidFill>
              </a:rPr>
              <a:t>كما امتشقت أشكال أخرى منها كالفولورين المخروطي والأنبوبي إضافة إلى الكروي</a:t>
            </a:r>
          </a:p>
          <a:p>
            <a:endParaRPr lang="ar-IQ" sz="2000" dirty="0" smtClean="0">
              <a:solidFill>
                <a:srgbClr val="FFFF00"/>
              </a:solidFill>
            </a:endParaRPr>
          </a:p>
          <a:p>
            <a:endParaRPr lang="ar-IQ" dirty="0" smtClean="0"/>
          </a:p>
          <a:p>
            <a:pPr>
              <a:buNone/>
            </a:pPr>
            <a:endParaRPr lang="ar-IQ" dirty="0"/>
          </a:p>
        </p:txBody>
      </p:sp>
      <p:pic>
        <p:nvPicPr>
          <p:cNvPr id="4" name="Picture 3" descr="Fullerene.png"/>
          <p:cNvPicPr>
            <a:picLocks noChangeAspect="1"/>
          </p:cNvPicPr>
          <p:nvPr/>
        </p:nvPicPr>
        <p:blipFill>
          <a:blip r:embed="rId2" cstate="print"/>
          <a:stretch>
            <a:fillRect/>
          </a:stretch>
        </p:blipFill>
        <p:spPr>
          <a:xfrm>
            <a:off x="827584" y="2132856"/>
            <a:ext cx="3514042" cy="34588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332656"/>
            <a:ext cx="4834880" cy="6022904"/>
          </a:xfrm>
        </p:spPr>
        <p:txBody>
          <a:bodyPr>
            <a:normAutofit fontScale="85000" lnSpcReduction="10000"/>
          </a:bodyPr>
          <a:lstStyle/>
          <a:p>
            <a:r>
              <a:rPr lang="ar-IQ" sz="1600" dirty="0" smtClean="0">
                <a:solidFill>
                  <a:srgbClr val="FFFF00"/>
                </a:solidFill>
              </a:rPr>
              <a:t>2-الجسيمات النانوية : </a:t>
            </a:r>
            <a:r>
              <a:rPr lang="en-US" sz="1600" dirty="0" smtClean="0">
                <a:solidFill>
                  <a:srgbClr val="FFFF00"/>
                </a:solidFill>
              </a:rPr>
              <a:t>Nanoparticles</a:t>
            </a:r>
            <a:endParaRPr lang="ar-IQ" sz="1600" dirty="0" smtClean="0">
              <a:solidFill>
                <a:srgbClr val="FFFF00"/>
              </a:solidFill>
            </a:endParaRPr>
          </a:p>
          <a:p>
            <a:r>
              <a:rPr lang="ar-IQ" sz="1600" dirty="0" smtClean="0">
                <a:solidFill>
                  <a:srgbClr val="FFFF00"/>
                </a:solidFill>
              </a:rPr>
              <a:t>يمكن تعريف الجسيمات النانوية على أنـها عبارة عن تجمع ذري أو جزئي ميكروسوبي يتراوح عددها من بضع ذرات ( جزئي ) إلى مليون ذرة، مرتبطة ببعضها بشكل كروي تقريباً بنصف قطر أقل من 100 نانومتر.</a:t>
            </a:r>
          </a:p>
          <a:p>
            <a:endParaRPr lang="ar-IQ" sz="1600" dirty="0" smtClean="0">
              <a:solidFill>
                <a:srgbClr val="FFFF00"/>
              </a:solidFill>
            </a:endParaRPr>
          </a:p>
          <a:p>
            <a:r>
              <a:rPr lang="ar-IQ" sz="1600" dirty="0" smtClean="0">
                <a:solidFill>
                  <a:srgbClr val="FFFF00"/>
                </a:solidFill>
              </a:rPr>
              <a:t>3-الأنابيب النانوية : </a:t>
            </a:r>
            <a:r>
              <a:rPr lang="en-US" sz="1600" dirty="0" smtClean="0">
                <a:solidFill>
                  <a:srgbClr val="FFFF00"/>
                </a:solidFill>
              </a:rPr>
              <a:t>Nanotubes :</a:t>
            </a:r>
            <a:endParaRPr lang="ar-IQ" sz="1600" dirty="0" smtClean="0">
              <a:solidFill>
                <a:srgbClr val="FFFF00"/>
              </a:solidFill>
            </a:endParaRPr>
          </a:p>
          <a:p>
            <a:r>
              <a:rPr lang="ar-IQ" sz="1600" dirty="0" smtClean="0">
                <a:solidFill>
                  <a:srgbClr val="FFFF00"/>
                </a:solidFill>
              </a:rPr>
              <a:t> تصنع الأنابيب النانوية، أحيانا، من مواد غير عضوية مثل أكاسيد الفلزات (أكسيد الفاناديوم، أكسيد المنجنيز )، تبتريد البرون والموليبدينوم، وهي شبيهة من ناحية تركيبها بأنابيب الكربون النانوية، ولكنها أثقل منها وليست بنفس القوة مثل أنابيب الكربون </a:t>
            </a:r>
          </a:p>
          <a:p>
            <a:r>
              <a:rPr lang="ar-IQ" sz="1600" dirty="0" smtClean="0">
                <a:solidFill>
                  <a:srgbClr val="FFFF00"/>
                </a:solidFill>
              </a:rPr>
              <a:t>       وتعد أنابيب الكربون النانوية التي اكتشفت عام 1991م أكثر أهمية نظراً لتركيبها المتماثل وخصائصها المثيرة واستخداماتـها الواسعة في التطبيقات الصناعية، والعلمية، وفي الأجهزة الإلكترونية الدقيقة، والأجهزة الطبية الحيوية.</a:t>
            </a:r>
          </a:p>
          <a:p>
            <a:r>
              <a:rPr lang="ar-IQ" sz="1600" dirty="0" smtClean="0">
                <a:solidFill>
                  <a:srgbClr val="FFFF00"/>
                </a:solidFill>
              </a:rPr>
              <a:t>       يمكن وصف أنابيب الكربون على أنـها عبارة عن شرائح من الجرافيت يتم طويها حول محور ما لتأخذ الشكل الأسطواني حيث ترتبط ذرات نـهايتي الشريحة مع بعضها لتغلق الأنبوب.</a:t>
            </a:r>
          </a:p>
          <a:p>
            <a:endParaRPr lang="en-US" sz="1600" dirty="0" smtClean="0">
              <a:solidFill>
                <a:srgbClr val="FFFF00"/>
              </a:solidFill>
            </a:endParaRPr>
          </a:p>
          <a:p>
            <a:r>
              <a:rPr lang="ar-IQ" sz="1600" dirty="0" smtClean="0">
                <a:solidFill>
                  <a:srgbClr val="FFFF00"/>
                </a:solidFill>
              </a:rPr>
              <a:t>أن لهذه الأنابيب خصائص غير اعتيادية من حيث القوة والصلابة والتوصيلية الكهربائية وغيرها. ويتم إنتاج أنابيب الكربون النانوية بعدة تقنيات منها، التفريغ القوسي، الكحت الليزري، الترسيب بواسطة أول أكسيد الكربون ذي الضغط العالي، والترسيب بواسطة البخار الكيميائي. </a:t>
            </a:r>
            <a:r>
              <a:rPr lang="en-US" sz="1600" dirty="0" smtClean="0">
                <a:solidFill>
                  <a:srgbClr val="FFFF00"/>
                </a:solidFill>
              </a:rPr>
              <a:t/>
            </a:r>
            <a:br>
              <a:rPr lang="en-US" sz="1600" dirty="0" smtClean="0">
                <a:solidFill>
                  <a:srgbClr val="FFFF00"/>
                </a:solidFill>
              </a:rPr>
            </a:br>
            <a:endParaRPr lang="ar-IQ" sz="1600" dirty="0" smtClean="0">
              <a:solidFill>
                <a:srgbClr val="FFFF00"/>
              </a:solidFill>
            </a:endParaRPr>
          </a:p>
        </p:txBody>
      </p:sp>
      <p:pic>
        <p:nvPicPr>
          <p:cNvPr id="4" name="Picture 3" descr="Nanotubes.jpg"/>
          <p:cNvPicPr>
            <a:picLocks noChangeAspect="1"/>
          </p:cNvPicPr>
          <p:nvPr/>
        </p:nvPicPr>
        <p:blipFill>
          <a:blip r:embed="rId2" cstate="print"/>
          <a:stretch>
            <a:fillRect/>
          </a:stretch>
        </p:blipFill>
        <p:spPr>
          <a:xfrm>
            <a:off x="611560" y="476672"/>
            <a:ext cx="2627784" cy="2880320"/>
          </a:xfrm>
          <a:prstGeom prst="rect">
            <a:avLst/>
          </a:prstGeom>
        </p:spPr>
      </p:pic>
      <p:pic>
        <p:nvPicPr>
          <p:cNvPr id="5" name="Picture 4" descr="Nanotubes2.png"/>
          <p:cNvPicPr>
            <a:picLocks noChangeAspect="1"/>
          </p:cNvPicPr>
          <p:nvPr/>
        </p:nvPicPr>
        <p:blipFill>
          <a:blip r:embed="rId3" cstate="print"/>
          <a:stretch>
            <a:fillRect/>
          </a:stretch>
        </p:blipFill>
        <p:spPr>
          <a:xfrm>
            <a:off x="539552" y="3717032"/>
            <a:ext cx="3101777" cy="28766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04664"/>
            <a:ext cx="7859216" cy="3888432"/>
          </a:xfrm>
        </p:spPr>
        <p:txBody>
          <a:bodyPr>
            <a:normAutofit fontScale="92500" lnSpcReduction="10000"/>
          </a:bodyPr>
          <a:lstStyle/>
          <a:p>
            <a:r>
              <a:rPr lang="ar-IQ" sz="1800" dirty="0" smtClean="0">
                <a:solidFill>
                  <a:srgbClr val="FFFF00"/>
                </a:solidFill>
              </a:rPr>
              <a:t>4- ألياف النانوية </a:t>
            </a:r>
            <a:r>
              <a:rPr lang="en-US" sz="1800" dirty="0" smtClean="0">
                <a:solidFill>
                  <a:srgbClr val="FFFF00"/>
                </a:solidFill>
              </a:rPr>
              <a:t>Nanofibres :</a:t>
            </a:r>
            <a:endParaRPr lang="ar-IQ" sz="1800" dirty="0" smtClean="0">
              <a:solidFill>
                <a:srgbClr val="FFFF00"/>
              </a:solidFill>
            </a:endParaRPr>
          </a:p>
          <a:p>
            <a:r>
              <a:rPr lang="ar-IQ" sz="1800" dirty="0" smtClean="0">
                <a:solidFill>
                  <a:srgbClr val="FFFF00"/>
                </a:solidFill>
              </a:rPr>
              <a:t>لاقت الألياف النانوية اهتماماً كبيراً مؤخراً لتطبيقاتـها الصناعية. وقد اكتشف العديد من أشكالها كالألياف السداسية والحلزونية والألياف الشبيهة بحبة القمح ( </a:t>
            </a:r>
            <a:r>
              <a:rPr lang="en-US" sz="1800" dirty="0" err="1" smtClean="0">
                <a:solidFill>
                  <a:srgbClr val="FFFF00"/>
                </a:solidFill>
              </a:rPr>
              <a:t>coen</a:t>
            </a:r>
            <a:r>
              <a:rPr lang="en-US" sz="1800" dirty="0" smtClean="0">
                <a:solidFill>
                  <a:srgbClr val="FFFF00"/>
                </a:solidFill>
              </a:rPr>
              <a:t>-shaped).</a:t>
            </a:r>
          </a:p>
          <a:p>
            <a:r>
              <a:rPr lang="en-US" sz="1800" dirty="0" smtClean="0">
                <a:solidFill>
                  <a:srgbClr val="FFFF00"/>
                </a:solidFill>
              </a:rPr>
              <a:t>       </a:t>
            </a:r>
            <a:r>
              <a:rPr lang="ar-IQ" sz="1800" dirty="0" smtClean="0">
                <a:solidFill>
                  <a:srgbClr val="FFFF00"/>
                </a:solidFill>
              </a:rPr>
              <a:t>إن الجزء الجانبي لليف النانوى اللويحي أو الأنبوبي له شكل سداسي، مثلاً، وليس أسطوانياً  ومن أشهر الألياف النانوية تلك المصنوعة من ذرات البوليمرات. إن نسبة مساحة السطح إلى الحجم كبيرة في حالة الألياف النانوية، كما للأنابيب النانوية،حيث أن عدد ذرات السطح كبير مقارناً بالعدد الكلي، وهذا يكسب تلك الألياف خواص ميكانيكية مميزة كالصلابة وقوة الشد وغيرها مما يؤهلها بلا منافس لاستخدامها كمرشحات في تنقية السوائل أو الغازات، وفي الطب الحيوي وزراعة الأعضاء كالمفاصل ونقل الأدوية في الجسم وفي التطبيقات العسكرية كتقليل مقاومة الهواء إلى آخره من التطبيقات لا سيما بعد تطوير طرق التحضير.</a:t>
            </a:r>
          </a:p>
          <a:p>
            <a:r>
              <a:rPr lang="ar-IQ" sz="1800" dirty="0" smtClean="0">
                <a:solidFill>
                  <a:srgbClr val="FFFF00"/>
                </a:solidFill>
              </a:rPr>
              <a:t>هناك أكثر من طريقة لتحضير الألياف البوليمرية، من أشهرها التدوير الكهربي ( </a:t>
            </a:r>
            <a:r>
              <a:rPr lang="en-US" sz="1800" dirty="0" err="1" smtClean="0">
                <a:solidFill>
                  <a:srgbClr val="FFFF00"/>
                </a:solidFill>
              </a:rPr>
              <a:t>electrospinning</a:t>
            </a:r>
            <a:r>
              <a:rPr lang="en-US" sz="1800" dirty="0" smtClean="0">
                <a:solidFill>
                  <a:srgbClr val="FFFF00"/>
                </a:solidFill>
              </a:rPr>
              <a:t> ) </a:t>
            </a:r>
            <a:r>
              <a:rPr lang="ar-IQ" sz="1800" dirty="0" smtClean="0">
                <a:solidFill>
                  <a:srgbClr val="FFFF00"/>
                </a:solidFill>
              </a:rPr>
              <a:t>ولا زالت تواجه العديد من الصعوبات للتحكم بخصائص الألياف الناتجة كاستمراري واستقامتها وتراصفها كما في الشكل.</a:t>
            </a:r>
          </a:p>
          <a:p>
            <a:endParaRPr lang="ar-IQ" sz="1600" dirty="0">
              <a:solidFill>
                <a:srgbClr val="FFFF00"/>
              </a:solidFill>
            </a:endParaRPr>
          </a:p>
        </p:txBody>
      </p:sp>
      <p:pic>
        <p:nvPicPr>
          <p:cNvPr id="4" name="Picture 3" descr="Nanofibres.gif"/>
          <p:cNvPicPr>
            <a:picLocks noChangeAspect="1"/>
          </p:cNvPicPr>
          <p:nvPr/>
        </p:nvPicPr>
        <p:blipFill>
          <a:blip r:embed="rId2" cstate="print"/>
          <a:stretch>
            <a:fillRect/>
          </a:stretch>
        </p:blipFill>
        <p:spPr>
          <a:xfrm>
            <a:off x="1187624" y="4437112"/>
            <a:ext cx="7056784" cy="20882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1336</TotalTime>
  <Words>776</Words>
  <Application>Microsoft Office PowerPoint</Application>
  <PresentationFormat>On-screen Show (4:3)</PresentationFormat>
  <Paragraphs>120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قسم الكيمياء</vt:lpstr>
      <vt:lpstr>Slide 2</vt:lpstr>
      <vt:lpstr>مفهوم النانو </vt:lpstr>
      <vt:lpstr>النانو تكنولوجي</vt:lpstr>
      <vt:lpstr>تاريخ النانو تكنولوجي   </vt:lpstr>
      <vt:lpstr>Slide 6</vt:lpstr>
      <vt:lpstr>تصنيع المواد النانوية</vt:lpstr>
      <vt:lpstr>Slide 8</vt:lpstr>
      <vt:lpstr>Slide 9</vt:lpstr>
      <vt:lpstr>Slide 10</vt:lpstr>
      <vt:lpstr>Slide 11</vt:lpstr>
      <vt:lpstr>النانوتكنولوجي  والطب :</vt:lpstr>
      <vt:lpstr>=</vt:lpstr>
      <vt:lpstr>Slide 14</vt:lpstr>
      <vt:lpstr>Slide 15</vt:lpstr>
      <vt:lpstr>Slide 16</vt:lpstr>
      <vt:lpstr>Slide 17</vt:lpstr>
      <vt:lpstr>النانوتكنولوجي والصناعة:</vt:lpstr>
      <vt:lpstr>Slide 19</vt:lpstr>
      <vt:lpstr>Slide 20</vt:lpstr>
      <vt:lpstr>Slide 21</vt:lpstr>
      <vt:lpstr>Slide 22</vt:lpstr>
      <vt:lpstr>Slide 23</vt:lpstr>
      <vt:lpstr>الوجه الآخر لتكنولوجيا النانو :</vt:lpstr>
      <vt:lpstr>مقارنة بين واقع النانوتكنولوجي في الوطن العربي واسرائيل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النانو</dc:title>
  <dc:creator>tornado</dc:creator>
  <cp:lastModifiedBy>tornado</cp:lastModifiedBy>
  <cp:revision>86</cp:revision>
  <dcterms:created xsi:type="dcterms:W3CDTF">2016-12-03T16:34:37Z</dcterms:created>
  <dcterms:modified xsi:type="dcterms:W3CDTF">2016-12-05T19:00:27Z</dcterms:modified>
</cp:coreProperties>
</file>